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5" r:id="rId5"/>
    <p:sldId id="314" r:id="rId6"/>
    <p:sldId id="328" r:id="rId7"/>
    <p:sldId id="327" r:id="rId8"/>
    <p:sldId id="332" r:id="rId9"/>
    <p:sldId id="310" r:id="rId10"/>
    <p:sldId id="311" r:id="rId11"/>
    <p:sldId id="321" r:id="rId12"/>
    <p:sldId id="313" r:id="rId13"/>
    <p:sldId id="322" r:id="rId14"/>
    <p:sldId id="323" r:id="rId15"/>
    <p:sldId id="324" r:id="rId16"/>
    <p:sldId id="326" r:id="rId17"/>
    <p:sldId id="331" r:id="rId18"/>
    <p:sldId id="329" r:id="rId19"/>
    <p:sldId id="330" r:id="rId20"/>
  </p:sldIdLst>
  <p:sldSz cx="12188825" cy="6858000"/>
  <p:notesSz cx="6858000" cy="9144000"/>
  <p:custDataLst>
    <p:tags r:id="rId23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06.02.2019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06.02.2019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06.02.2019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yhistorypark.ru/" TargetMode="External"/><Relationship Id="rId2" Type="http://schemas.openxmlformats.org/officeDocument/2006/relationships/hyperlink" Target="mailto:kovylina@expohistory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10501806" cy="2895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Исторический парк </a:t>
            </a:r>
            <a:br>
              <a:rPr lang="ru-RU" dirty="0" smtClean="0"/>
            </a:br>
            <a:r>
              <a:rPr lang="ru-RU" dirty="0" smtClean="0"/>
              <a:t>«Россия – Моя история»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ВДНХ, 57 павильон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Организация мероприятий под ключ</a:t>
            </a:r>
          </a:p>
          <a:p>
            <a:endParaRPr lang="ru-RU" dirty="0" smtClean="0"/>
          </a:p>
          <a:p>
            <a:r>
              <a:rPr lang="ru-RU" dirty="0" smtClean="0"/>
              <a:t>Аренда помещений  и дополнительные услуги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Площадка-</a:t>
            </a:r>
            <a:r>
              <a:rPr lang="ru-RU" dirty="0" err="1"/>
              <a:t>Трансформер</a:t>
            </a:r>
            <a:r>
              <a:rPr lang="ru-RU" dirty="0"/>
              <a:t> Атриум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ru-RU" dirty="0"/>
              <a:t>Аренда открытой дискуссионной площадки-</a:t>
            </a:r>
            <a:r>
              <a:rPr lang="ru-RU" dirty="0" err="1"/>
              <a:t>трансформера</a:t>
            </a:r>
            <a:r>
              <a:rPr lang="ru-RU" dirty="0"/>
              <a:t> "Атриум" </a:t>
            </a:r>
            <a:r>
              <a:rPr lang="ru-RU" dirty="0" smtClean="0"/>
              <a:t>от 300 </a:t>
            </a:r>
            <a:r>
              <a:rPr lang="ru-RU" dirty="0"/>
              <a:t>посадочных мест, 453,7 </a:t>
            </a:r>
            <a:r>
              <a:rPr lang="ru-RU" dirty="0" err="1"/>
              <a:t>кв.м</a:t>
            </a:r>
            <a:r>
              <a:rPr lang="ru-RU" dirty="0"/>
              <a:t>., включающая:                                                                                                                                               1) портальную </a:t>
            </a:r>
            <a:r>
              <a:rPr lang="ru-RU" dirty="0" err="1"/>
              <a:t>двухполосную</a:t>
            </a:r>
            <a:r>
              <a:rPr lang="ru-RU" dirty="0"/>
              <a:t> акустическую систему  3 кВт;                                                 </a:t>
            </a:r>
          </a:p>
          <a:p>
            <a:r>
              <a:rPr lang="ru-RU" dirty="0"/>
              <a:t>2) подвесную </a:t>
            </a:r>
            <a:r>
              <a:rPr lang="ru-RU" dirty="0" err="1"/>
              <a:t>двухполосную</a:t>
            </a:r>
            <a:r>
              <a:rPr lang="ru-RU" dirty="0"/>
              <a:t> </a:t>
            </a:r>
            <a:r>
              <a:rPr lang="ru-RU" dirty="0" err="1"/>
              <a:t>аккустическую</a:t>
            </a:r>
            <a:r>
              <a:rPr lang="ru-RU" dirty="0"/>
              <a:t> систему 2 кВт;                                                                                             3) проекционное оборудование:  проектора </a:t>
            </a:r>
            <a:r>
              <a:rPr lang="en-US" dirty="0"/>
              <a:t>Digital Projection Titan Super Quad</a:t>
            </a:r>
            <a:r>
              <a:rPr lang="ru-RU" dirty="0"/>
              <a:t> / </a:t>
            </a:r>
            <a:r>
              <a:rPr lang="en-US" dirty="0"/>
              <a:t>Full HD</a:t>
            </a:r>
            <a:r>
              <a:rPr lang="ru-RU" dirty="0"/>
              <a:t>, </a:t>
            </a:r>
            <a:r>
              <a:rPr lang="en-US" dirty="0"/>
              <a:t>WUXGA</a:t>
            </a:r>
            <a:r>
              <a:rPr lang="ru-RU" dirty="0"/>
              <a:t> или </a:t>
            </a:r>
            <a:r>
              <a:rPr lang="en-US" dirty="0"/>
              <a:t>SX</a:t>
            </a:r>
            <a:r>
              <a:rPr lang="ru-RU" dirty="0"/>
              <a:t>+ / 20000 </a:t>
            </a:r>
            <a:r>
              <a:rPr lang="en-US" dirty="0"/>
              <a:t>ANSI</a:t>
            </a:r>
            <a:r>
              <a:rPr lang="ru-RU" dirty="0"/>
              <a:t> люмен / 2000:1 / </a:t>
            </a:r>
            <a:r>
              <a:rPr lang="en-US" dirty="0"/>
              <a:t>Lens</a:t>
            </a:r>
            <a:r>
              <a:rPr lang="ru-RU" dirty="0"/>
              <a:t> 1.5 – 2.02  -  2 шт.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проекционный экран </a:t>
            </a:r>
            <a:r>
              <a:rPr lang="ru-RU" dirty="0" smtClean="0"/>
              <a:t>5,7х9 </a:t>
            </a:r>
            <a:r>
              <a:rPr lang="ru-RU" dirty="0"/>
              <a:t>м.  </a:t>
            </a:r>
            <a:r>
              <a:rPr lang="ru-RU" dirty="0" smtClean="0"/>
              <a:t>Сцена 10х3 м.                                                                                                                 </a:t>
            </a:r>
            <a:r>
              <a:rPr lang="ru-RU" dirty="0"/>
              <a:t>5) светодиодные заливные световые приборы RED LIGHTING RGBW (Италия) - 35шт. суммарной мощностью 10 кВт                                                                                                                                                6) Светодиодный интеллектуальный световой прибор с полным вращением корпуса, RED LIGHTING LWZ 7 RGBW (Италия)- 6шт. суммарной мощностью 1.2 кВт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7)  услуги </a:t>
            </a:r>
            <a:r>
              <a:rPr lang="ru-RU" dirty="0" smtClean="0"/>
              <a:t> 1 технического специалиста, обслуживающего перечисленное выше оборудование 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1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Площадка-</a:t>
            </a:r>
            <a:r>
              <a:rPr lang="ru-RU" dirty="0" err="1"/>
              <a:t>т</a:t>
            </a:r>
            <a:r>
              <a:rPr lang="ru-RU" dirty="0" err="1" smtClean="0"/>
              <a:t>рансформер</a:t>
            </a:r>
            <a:r>
              <a:rPr lang="ru-RU" dirty="0" smtClean="0"/>
              <a:t> Атриум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92930"/>
            <a:ext cx="4981112" cy="331233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492930"/>
            <a:ext cx="4419600" cy="3314700"/>
          </a:xfrm>
        </p:spPr>
      </p:pic>
    </p:spTree>
    <p:extLst>
      <p:ext uri="{BB962C8B-B14F-4D97-AF65-F5344CB8AC3E}">
        <p14:creationId xmlns:p14="http://schemas.microsoft.com/office/powerpoint/2010/main" val="115869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Площадка-</a:t>
            </a:r>
            <a:r>
              <a:rPr lang="ru-RU" dirty="0" err="1"/>
              <a:t>т</a:t>
            </a:r>
            <a:r>
              <a:rPr lang="ru-RU" dirty="0" err="1" smtClean="0"/>
              <a:t>рансформер</a:t>
            </a:r>
            <a:r>
              <a:rPr lang="ru-RU" dirty="0" smtClean="0"/>
              <a:t> Атриум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724285"/>
            <a:ext cx="4419600" cy="2476229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488231"/>
            <a:ext cx="4419600" cy="2948338"/>
          </a:xfrm>
        </p:spPr>
      </p:pic>
    </p:spTree>
    <p:extLst>
      <p:ext uri="{BB962C8B-B14F-4D97-AF65-F5344CB8AC3E}">
        <p14:creationId xmlns:p14="http://schemas.microsoft.com/office/powerpoint/2010/main" val="31974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75792"/>
          </a:xfrm>
        </p:spPr>
        <p:txBody>
          <a:bodyPr rtlCol="0"/>
          <a:lstStyle/>
          <a:p>
            <a:pPr rtl="0"/>
            <a:r>
              <a:rPr lang="ru-RU" dirty="0" smtClean="0"/>
              <a:t>Помещения без оборудования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413892" y="1844824"/>
            <a:ext cx="6156175" cy="4114801"/>
          </a:xfrm>
        </p:spPr>
        <p:txBody>
          <a:bodyPr rtlCol="0">
            <a:normAutofit/>
          </a:bodyPr>
          <a:lstStyle/>
          <a:p>
            <a:r>
              <a:rPr lang="ru-RU" dirty="0" smtClean="0"/>
              <a:t>Аренда помещения  без оборудования и мебели площадью </a:t>
            </a:r>
            <a:r>
              <a:rPr lang="ru-RU" dirty="0" smtClean="0"/>
              <a:t>56 </a:t>
            </a:r>
            <a:r>
              <a:rPr lang="ru-RU" dirty="0" smtClean="0"/>
              <a:t>кв.м.</a:t>
            </a:r>
          </a:p>
          <a:p>
            <a:r>
              <a:rPr lang="ru-RU" dirty="0" smtClean="0"/>
              <a:t>Аренда </a:t>
            </a:r>
            <a:r>
              <a:rPr lang="ru-RU" dirty="0"/>
              <a:t>помещения  без оборудования и мебели площадью </a:t>
            </a:r>
            <a:r>
              <a:rPr lang="ru-RU" dirty="0" smtClean="0"/>
              <a:t>21 </a:t>
            </a:r>
            <a:r>
              <a:rPr lang="ru-RU" dirty="0"/>
              <a:t>кв.м</a:t>
            </a:r>
            <a:r>
              <a:rPr lang="ru-RU" dirty="0" smtClean="0"/>
              <a:t>. цокольный этаж ( 2 помещения)( гримерные).</a:t>
            </a:r>
          </a:p>
          <a:p>
            <a:r>
              <a:rPr lang="ru-RU" dirty="0"/>
              <a:t>Аренда помещения  без оборудования и мебели площадью </a:t>
            </a:r>
            <a:r>
              <a:rPr lang="ru-RU" dirty="0" smtClean="0"/>
              <a:t>31 </a:t>
            </a:r>
            <a:r>
              <a:rPr lang="ru-RU" dirty="0"/>
              <a:t>кв.м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Аренда Гардероба (3700 номерков)</a:t>
            </a:r>
          </a:p>
          <a:p>
            <a:r>
              <a:rPr lang="ru-RU" dirty="0" smtClean="0"/>
              <a:t>Аренда медицинского пункта</a:t>
            </a:r>
          </a:p>
          <a:p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525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помещений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199371"/>
              </p:ext>
            </p:extLst>
          </p:nvPr>
        </p:nvGraphicFramePr>
        <p:xfrm>
          <a:off x="1522413" y="1905000"/>
          <a:ext cx="913447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895">
                  <a:extLst>
                    <a:ext uri="{9D8B030D-6E8A-4147-A177-3AD203B41FA5}">
                      <a16:colId xmlns:a16="http://schemas.microsoft.com/office/drawing/2014/main" val="1510791838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1966705018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3022964863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4106144212"/>
                    </a:ext>
                  </a:extLst>
                </a:gridCol>
                <a:gridCol w="1826895">
                  <a:extLst>
                    <a:ext uri="{9D8B030D-6E8A-4147-A177-3AD203B41FA5}">
                      <a16:colId xmlns:a16="http://schemas.microsoft.com/office/drawing/2014/main" val="1447306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зала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площадь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Высота потолка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Театр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Банкет /фуршет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5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Атриум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453м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150/300-400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19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Конференц</a:t>
                      </a:r>
                      <a:r>
                        <a:rPr lang="ru-RU" dirty="0" smtClean="0"/>
                        <a:t> зал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329м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3,3мзал/3,7 сцена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34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Лекторий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205м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4,2/4,8м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-/50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86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Опен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спейс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2000м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6,20м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1500/2500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995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Опен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спейс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???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-/1500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37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4,2/4,8м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-/10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8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32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2,3м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94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Мед пункт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11,4м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949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Буфет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350м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-/300-400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413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6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Купольный зал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489200"/>
            <a:ext cx="4654674" cy="338807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89200"/>
            <a:ext cx="4545582" cy="3388072"/>
          </a:xfrm>
        </p:spPr>
      </p:pic>
    </p:spTree>
    <p:extLst>
      <p:ext uri="{BB962C8B-B14F-4D97-AF65-F5344CB8AC3E}">
        <p14:creationId xmlns:p14="http://schemas.microsoft.com/office/powerpoint/2010/main" val="5978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</a:p>
          <a:p>
            <a:r>
              <a:rPr lang="ru-RU" dirty="0"/>
              <a:t>Менеджер по продажам</a:t>
            </a:r>
            <a:br>
              <a:rPr lang="ru-RU" dirty="0"/>
            </a:br>
            <a:r>
              <a:rPr lang="ru-RU" dirty="0"/>
              <a:t>Исторического парка "Россия - Моя история"</a:t>
            </a:r>
          </a:p>
          <a:p>
            <a:r>
              <a:rPr lang="ru-RU" dirty="0" err="1"/>
              <a:t>Ковылина</a:t>
            </a:r>
            <a:r>
              <a:rPr lang="ru-RU" dirty="0"/>
              <a:t> Анна</a:t>
            </a:r>
            <a:br>
              <a:rPr lang="ru-RU" dirty="0"/>
            </a:br>
            <a:r>
              <a:rPr lang="ru-RU" dirty="0"/>
              <a:t>8-916-388-18-14</a:t>
            </a:r>
            <a:br>
              <a:rPr lang="ru-RU" dirty="0"/>
            </a:br>
            <a:r>
              <a:rPr lang="ru-RU" dirty="0" err="1">
                <a:hlinkClick r:id="rId2"/>
              </a:rPr>
              <a:t>kovylina@expohistory.ru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3"/>
              </a:rPr>
              <a:t>http://myhistorypark.ru</a:t>
            </a:r>
            <a:endParaRPr lang="ru-RU" dirty="0"/>
          </a:p>
          <a:p>
            <a:pPr algn="ctr"/>
            <a:r>
              <a:rPr lang="ru-RU" i="1" dirty="0" smtClean="0"/>
              <a:t>Организация мероприятий любого уровня и любого формата!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3757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ru-RU" dirty="0" smtClean="0"/>
              <a:t>ВДНХ, Павильон № 57 </a:t>
            </a:r>
            <a:br>
              <a:rPr lang="ru-RU" dirty="0" smtClean="0"/>
            </a:br>
            <a:r>
              <a:rPr lang="ru-RU" dirty="0" smtClean="0"/>
              <a:t>общей площадью  30 000 кв.м.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2489776"/>
            <a:ext cx="4726682" cy="3171471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89535"/>
            <a:ext cx="5121646" cy="3675769"/>
          </a:xfr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12559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ВДНХ, Павильон № 57</a:t>
            </a:r>
            <a:br>
              <a:rPr lang="ru-RU" dirty="0" smtClean="0"/>
            </a:br>
            <a:r>
              <a:rPr lang="ru-RU" dirty="0" smtClean="0"/>
              <a:t> общей площадью  30 000 кв.м.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489808"/>
            <a:ext cx="4419600" cy="294518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90442"/>
            <a:ext cx="4419600" cy="2943915"/>
          </a:xfrm>
        </p:spPr>
      </p:pic>
    </p:spTree>
    <p:extLst>
      <p:ext uri="{BB962C8B-B14F-4D97-AF65-F5344CB8AC3E}">
        <p14:creationId xmlns:p14="http://schemas.microsoft.com/office/powerpoint/2010/main" val="38115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Площадка </a:t>
            </a:r>
            <a:r>
              <a:rPr lang="ru-RU" dirty="0" smtClean="0"/>
              <a:t>20</a:t>
            </a:r>
            <a:r>
              <a:rPr lang="ru-RU" dirty="0" smtClean="0"/>
              <a:t>00 </a:t>
            </a:r>
            <a:r>
              <a:rPr lang="ru-RU" dirty="0" smtClean="0"/>
              <a:t>кв.м</a:t>
            </a:r>
            <a:r>
              <a:rPr lang="ru-RU" dirty="0"/>
              <a:t> в формате </a:t>
            </a:r>
            <a:r>
              <a:rPr lang="en-US" dirty="0" smtClean="0"/>
              <a:t>Open Space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305050"/>
            <a:ext cx="4419600" cy="33147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305050"/>
            <a:ext cx="4419600" cy="3314700"/>
          </a:xfrm>
        </p:spPr>
      </p:pic>
    </p:spTree>
    <p:extLst>
      <p:ext uri="{BB962C8B-B14F-4D97-AF65-F5344CB8AC3E}">
        <p14:creationId xmlns:p14="http://schemas.microsoft.com/office/powerpoint/2010/main" val="16901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Площадка </a:t>
            </a:r>
            <a:r>
              <a:rPr lang="ru-RU" dirty="0" smtClean="0"/>
              <a:t>1500 </a:t>
            </a:r>
            <a:r>
              <a:rPr lang="ru-RU" dirty="0" smtClean="0"/>
              <a:t>кв.м</a:t>
            </a:r>
            <a:r>
              <a:rPr lang="ru-RU" dirty="0"/>
              <a:t> в формате </a:t>
            </a:r>
            <a:r>
              <a:rPr lang="en-US" dirty="0" smtClean="0"/>
              <a:t>Open Space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04950" y="2305050"/>
            <a:ext cx="4419600" cy="33147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29350" y="2305050"/>
            <a:ext cx="4419600" cy="3314700"/>
          </a:xfrm>
        </p:spPr>
      </p:pic>
    </p:spTree>
    <p:extLst>
      <p:ext uri="{BB962C8B-B14F-4D97-AF65-F5344CB8AC3E}">
        <p14:creationId xmlns:p14="http://schemas.microsoft.com/office/powerpoint/2010/main" val="8137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Конференц</a:t>
            </a:r>
            <a:r>
              <a:rPr lang="ru-RU" dirty="0" smtClean="0"/>
              <a:t> -зал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ru-RU" dirty="0"/>
              <a:t>Аренда конференц-зала на </a:t>
            </a:r>
            <a:r>
              <a:rPr lang="ru-RU" dirty="0" smtClean="0"/>
              <a:t>208 </a:t>
            </a:r>
            <a:r>
              <a:rPr lang="ru-RU" dirty="0"/>
              <a:t>посадочных мест, 329 кв.м, включающая:                                                     </a:t>
            </a:r>
          </a:p>
          <a:p>
            <a:r>
              <a:rPr lang="ru-RU" dirty="0"/>
              <a:t>1) предустановленную двухполосную портальную акустическую систему Outline (Италия);                                                                                                                       2) настенную акустическую систему Outline (Италия) суммарной мощностью  4 кВт;                                                                                                                                    3) проектор EIKI LСD PROJEKTOR LC-HDT2000, 15000 ANSILUM c оптикой EIKI-LC-HDT 2000;                                                                                                                                                         4) проекционный </a:t>
            </a:r>
            <a:r>
              <a:rPr lang="ru-RU" dirty="0" smtClean="0"/>
              <a:t>экран 2х4м; </a:t>
            </a:r>
          </a:p>
          <a:p>
            <a:r>
              <a:rPr lang="ru-RU" dirty="0"/>
              <a:t>5</a:t>
            </a:r>
            <a:r>
              <a:rPr lang="ru-RU" dirty="0" smtClean="0"/>
              <a:t>) </a:t>
            </a:r>
            <a:r>
              <a:rPr lang="ru-RU" dirty="0"/>
              <a:t>услуги </a:t>
            </a:r>
            <a:r>
              <a:rPr lang="ru-RU" dirty="0" smtClean="0"/>
              <a:t> 1 технического специалиста, обслуживающего перечисленное выше оборудование.</a:t>
            </a:r>
          </a:p>
          <a:p>
            <a:pPr>
              <a:buNone/>
            </a:pPr>
            <a:r>
              <a:rPr lang="ru-R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Комплектация мебели и оборудования может изменяться под предпочтения Заказчика.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Конференц</a:t>
            </a:r>
            <a:r>
              <a:rPr lang="ru-RU" dirty="0"/>
              <a:t>-</a:t>
            </a:r>
            <a:r>
              <a:rPr lang="ru-RU" dirty="0" smtClean="0"/>
              <a:t>зал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44" y="2276872"/>
            <a:ext cx="4419600" cy="300532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2267209"/>
            <a:ext cx="4419600" cy="3005328"/>
          </a:xfr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Лекторий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ru-RU" dirty="0"/>
              <a:t>Аренда лектория </a:t>
            </a:r>
            <a:r>
              <a:rPr lang="ru-RU" dirty="0" smtClean="0"/>
              <a:t> от 30 </a:t>
            </a:r>
            <a:r>
              <a:rPr lang="ru-RU" dirty="0"/>
              <a:t>посадочных </a:t>
            </a:r>
            <a:r>
              <a:rPr lang="ru-RU" dirty="0" smtClean="0"/>
              <a:t>мест,  205,4 </a:t>
            </a:r>
            <a:r>
              <a:rPr lang="ru-RU" dirty="0"/>
              <a:t>кв.м,  включающая: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1) звуковое трансляционное оборудования </a:t>
            </a:r>
            <a:r>
              <a:rPr lang="ru-RU" dirty="0" err="1"/>
              <a:t>Outline</a:t>
            </a:r>
            <a:r>
              <a:rPr lang="ru-RU" dirty="0"/>
              <a:t> (Италия) 1.5 кВт;                                                                                                                  	</a:t>
            </a:r>
          </a:p>
          <a:p>
            <a:r>
              <a:rPr lang="ru-RU" dirty="0" smtClean="0"/>
              <a:t>2</a:t>
            </a:r>
            <a:r>
              <a:rPr lang="ru-RU" dirty="0"/>
              <a:t>) проектор EIKI LСD PROJEKTOR LC-WUL100, 5000 ANSILUM;                                                                                     3) проекционный моторизированный </a:t>
            </a:r>
            <a:r>
              <a:rPr lang="ru-RU" dirty="0" smtClean="0"/>
              <a:t>экран 2х4м;                                                                                                     </a:t>
            </a:r>
            <a:r>
              <a:rPr lang="ru-RU" dirty="0"/>
              <a:t>4) конференц-систему DIS, рассчитанную на 25 выступающих спикеров (25 микрофонов);                                                                                                               5) услуги </a:t>
            </a:r>
            <a:r>
              <a:rPr lang="ru-RU" dirty="0" smtClean="0"/>
              <a:t> 1 технического специалиста, обслуживающего перечисленное выше оборудование. </a:t>
            </a:r>
          </a:p>
          <a:p>
            <a:pPr>
              <a:buNone/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Комплектация мебели и оборудования может изменяться под предпочтения Заказчика.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2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Лекторий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2489200"/>
            <a:ext cx="4419600" cy="2946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2489200"/>
            <a:ext cx="4419600" cy="2946400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407</Words>
  <Application>Microsoft Office PowerPoint</Application>
  <PresentationFormat>Произвольный</PresentationFormat>
  <Paragraphs>94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Синий цифровой тоннель (16 x 9)</vt:lpstr>
      <vt:lpstr>Исторический парк  «Россия – Моя история»  ВДНХ, 57 павильон </vt:lpstr>
      <vt:lpstr>ВДНХ, Павильон № 57  общей площадью  30 000 кв.м.</vt:lpstr>
      <vt:lpstr>ВДНХ, Павильон № 57  общей площадью  30 000 кв.м.</vt:lpstr>
      <vt:lpstr>Площадка 2000 кв.м в формате Open Space</vt:lpstr>
      <vt:lpstr>Площадка 1500 кв.м в формате Open Space</vt:lpstr>
      <vt:lpstr>Конференц -зал</vt:lpstr>
      <vt:lpstr>Конференц-зал</vt:lpstr>
      <vt:lpstr>Лекторий</vt:lpstr>
      <vt:lpstr>Лекторий</vt:lpstr>
      <vt:lpstr>Площадка-Трансформер Атриум</vt:lpstr>
      <vt:lpstr>Площадка-трансформер Атриум</vt:lpstr>
      <vt:lpstr>Площадка-трансформер Атриум</vt:lpstr>
      <vt:lpstr>Помещения без оборудования</vt:lpstr>
      <vt:lpstr>Параметры помещений</vt:lpstr>
      <vt:lpstr>Купольный зал</vt:lpstr>
      <vt:lpstr>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2017-05-12T12:52:21Z</dcterms:created>
  <dcterms:modified xsi:type="dcterms:W3CDTF">2019-02-06T17:38:38Z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