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9" r:id="rId2"/>
    <p:sldId id="300" r:id="rId3"/>
    <p:sldId id="307" r:id="rId4"/>
    <p:sldId id="305" r:id="rId5"/>
    <p:sldId id="303" r:id="rId6"/>
    <p:sldId id="306" r:id="rId7"/>
    <p:sldId id="308" r:id="rId8"/>
    <p:sldId id="311" r:id="rId9"/>
    <p:sldId id="315" r:id="rId10"/>
    <p:sldId id="302" r:id="rId11"/>
    <p:sldId id="313" r:id="rId12"/>
    <p:sldId id="291" r:id="rId13"/>
    <p:sldId id="3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862E8BA-4D4F-4916-AD3E-B9EA2B7504F8}">
          <p14:sldIdLst>
            <p14:sldId id="299"/>
            <p14:sldId id="300"/>
            <p14:sldId id="307"/>
            <p14:sldId id="305"/>
            <p14:sldId id="303"/>
            <p14:sldId id="306"/>
            <p14:sldId id="308"/>
            <p14:sldId id="311"/>
            <p14:sldId id="315"/>
            <p14:sldId id="302"/>
            <p14:sldId id="313"/>
            <p14:sldId id="291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131"/>
    <a:srgbClr val="FCBF49"/>
    <a:srgbClr val="D98837"/>
    <a:srgbClr val="134A77"/>
    <a:srgbClr val="EB4705"/>
    <a:srgbClr val="1D1D1D"/>
    <a:srgbClr val="020202"/>
    <a:srgbClr val="E6AF00"/>
    <a:srgbClr val="175B92"/>
    <a:srgbClr val="004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46E69-5E7B-44AF-A321-1D13D1BC076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2234D-3D95-42D7-B944-9CA36CA5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2234D-3D95-42D7-B944-9CA36CA549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1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/>
              <a:t>https://www.pexels.com/photo/alcohol-architecture-bar-beer-260922/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04D46-4513-4DA2-8BC4-E588972472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7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B7CF-9E89-4D5A-BD64-DE0790570A8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7BBE-48BB-413E-8E6F-DFFBF553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6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3933825"/>
            <a:ext cx="12192000" cy="2924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5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4662" y="477838"/>
            <a:ext cx="5945188" cy="5949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13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414962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4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27089" y="804862"/>
            <a:ext cx="3865561" cy="5251450"/>
          </a:xfrm>
          <a:custGeom>
            <a:avLst/>
            <a:gdLst>
              <a:gd name="connsiteX0" fmla="*/ 2602592 w 3865561"/>
              <a:gd name="connsiteY0" fmla="*/ 3241357 h 5251450"/>
              <a:gd name="connsiteX1" fmla="*/ 3865561 w 3865561"/>
              <a:gd name="connsiteY1" fmla="*/ 3241357 h 5251450"/>
              <a:gd name="connsiteX2" fmla="*/ 3865561 w 3865561"/>
              <a:gd name="connsiteY2" fmla="*/ 5251450 h 5251450"/>
              <a:gd name="connsiteX3" fmla="*/ 2602592 w 3865561"/>
              <a:gd name="connsiteY3" fmla="*/ 5251450 h 5251450"/>
              <a:gd name="connsiteX4" fmla="*/ 0 w 3865561"/>
              <a:gd name="connsiteY4" fmla="*/ 3241357 h 5251450"/>
              <a:gd name="connsiteX5" fmla="*/ 1262969 w 3865561"/>
              <a:gd name="connsiteY5" fmla="*/ 3241357 h 5251450"/>
              <a:gd name="connsiteX6" fmla="*/ 1262969 w 3865561"/>
              <a:gd name="connsiteY6" fmla="*/ 5251450 h 5251450"/>
              <a:gd name="connsiteX7" fmla="*/ 0 w 3865561"/>
              <a:gd name="connsiteY7" fmla="*/ 5251450 h 5251450"/>
              <a:gd name="connsiteX8" fmla="*/ 1301296 w 3865561"/>
              <a:gd name="connsiteY8" fmla="*/ 2067877 h 5251450"/>
              <a:gd name="connsiteX9" fmla="*/ 2564265 w 3865561"/>
              <a:gd name="connsiteY9" fmla="*/ 2067877 h 5251450"/>
              <a:gd name="connsiteX10" fmla="*/ 2564265 w 3865561"/>
              <a:gd name="connsiteY10" fmla="*/ 5251450 h 5251450"/>
              <a:gd name="connsiteX11" fmla="*/ 1301296 w 3865561"/>
              <a:gd name="connsiteY11" fmla="*/ 5251450 h 5251450"/>
              <a:gd name="connsiteX12" fmla="*/ 2602592 w 3865561"/>
              <a:gd name="connsiteY12" fmla="*/ 0 h 5251450"/>
              <a:gd name="connsiteX13" fmla="*/ 3865561 w 3865561"/>
              <a:gd name="connsiteY13" fmla="*/ 0 h 5251450"/>
              <a:gd name="connsiteX14" fmla="*/ 3865561 w 3865561"/>
              <a:gd name="connsiteY14" fmla="*/ 3172051 h 5251450"/>
              <a:gd name="connsiteX15" fmla="*/ 2602592 w 3865561"/>
              <a:gd name="connsiteY15" fmla="*/ 3172051 h 5251450"/>
              <a:gd name="connsiteX16" fmla="*/ 1301295 w 3865561"/>
              <a:gd name="connsiteY16" fmla="*/ 0 h 5251450"/>
              <a:gd name="connsiteX17" fmla="*/ 2564264 w 3865561"/>
              <a:gd name="connsiteY17" fmla="*/ 0 h 5251450"/>
              <a:gd name="connsiteX18" fmla="*/ 2564264 w 3865561"/>
              <a:gd name="connsiteY18" fmla="*/ 2014537 h 5251450"/>
              <a:gd name="connsiteX19" fmla="*/ 1301295 w 3865561"/>
              <a:gd name="connsiteY19" fmla="*/ 2014537 h 5251450"/>
              <a:gd name="connsiteX20" fmla="*/ 0 w 3865561"/>
              <a:gd name="connsiteY20" fmla="*/ 0 h 5251450"/>
              <a:gd name="connsiteX21" fmla="*/ 1262969 w 3865561"/>
              <a:gd name="connsiteY21" fmla="*/ 0 h 5251450"/>
              <a:gd name="connsiteX22" fmla="*/ 1262969 w 3865561"/>
              <a:gd name="connsiteY22" fmla="*/ 3172051 h 5251450"/>
              <a:gd name="connsiteX23" fmla="*/ 0 w 3865561"/>
              <a:gd name="connsiteY23" fmla="*/ 3172051 h 525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65561" h="5251450">
                <a:moveTo>
                  <a:pt x="2602592" y="3241357"/>
                </a:moveTo>
                <a:lnTo>
                  <a:pt x="3865561" y="3241357"/>
                </a:lnTo>
                <a:lnTo>
                  <a:pt x="3865561" y="5251450"/>
                </a:lnTo>
                <a:lnTo>
                  <a:pt x="2602592" y="5251450"/>
                </a:lnTo>
                <a:close/>
                <a:moveTo>
                  <a:pt x="0" y="3241357"/>
                </a:moveTo>
                <a:lnTo>
                  <a:pt x="1262969" y="3241357"/>
                </a:lnTo>
                <a:lnTo>
                  <a:pt x="1262969" y="5251450"/>
                </a:lnTo>
                <a:lnTo>
                  <a:pt x="0" y="5251450"/>
                </a:lnTo>
                <a:close/>
                <a:moveTo>
                  <a:pt x="1301296" y="2067877"/>
                </a:moveTo>
                <a:lnTo>
                  <a:pt x="2564265" y="2067877"/>
                </a:lnTo>
                <a:lnTo>
                  <a:pt x="2564265" y="5251450"/>
                </a:lnTo>
                <a:lnTo>
                  <a:pt x="1301296" y="5251450"/>
                </a:lnTo>
                <a:close/>
                <a:moveTo>
                  <a:pt x="2602592" y="0"/>
                </a:moveTo>
                <a:lnTo>
                  <a:pt x="3865561" y="0"/>
                </a:lnTo>
                <a:lnTo>
                  <a:pt x="3865561" y="3172051"/>
                </a:lnTo>
                <a:lnTo>
                  <a:pt x="2602592" y="3172051"/>
                </a:lnTo>
                <a:close/>
                <a:moveTo>
                  <a:pt x="1301295" y="0"/>
                </a:moveTo>
                <a:lnTo>
                  <a:pt x="2564264" y="0"/>
                </a:lnTo>
                <a:lnTo>
                  <a:pt x="2564264" y="2014537"/>
                </a:lnTo>
                <a:lnTo>
                  <a:pt x="1301295" y="2014537"/>
                </a:lnTo>
                <a:close/>
                <a:moveTo>
                  <a:pt x="0" y="0"/>
                </a:moveTo>
                <a:lnTo>
                  <a:pt x="1262969" y="0"/>
                </a:lnTo>
                <a:lnTo>
                  <a:pt x="1262969" y="3172051"/>
                </a:lnTo>
                <a:lnTo>
                  <a:pt x="0" y="31720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89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57562" y="823913"/>
            <a:ext cx="2495550" cy="249396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08699" y="823913"/>
            <a:ext cx="2495550" cy="24939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883650" y="823913"/>
            <a:ext cx="2495550" cy="24939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60387" y="3576638"/>
            <a:ext cx="2495550" cy="249396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357562" y="3576638"/>
            <a:ext cx="2495550" cy="2493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1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262187" y="0"/>
            <a:ext cx="3538538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38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B7CF-9E89-4D5A-BD64-DE0790570A8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7BBE-48BB-413E-8E6F-DFFBF553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74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B7CF-9E89-4D5A-BD64-DE0790570A8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7BBE-48BB-413E-8E6F-DFFBF553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68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B7CF-9E89-4D5A-BD64-DE0790570A8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7BBE-48BB-413E-8E6F-DFFBF553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7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B7CF-9E89-4D5A-BD64-DE0790570A8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7BBE-48BB-413E-8E6F-DFFBF553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4209142" y="2486195"/>
            <a:ext cx="7144657" cy="1885610"/>
          </a:xfrm>
        </p:spPr>
        <p:txBody>
          <a:bodyPr/>
          <a:lstStyle>
            <a:lvl1pPr algn="r">
              <a:defRPr b="1" i="1" baseline="0">
                <a:solidFill>
                  <a:schemeClr val="tx2">
                    <a:lumMod val="50000"/>
                  </a:schemeClr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smtClean="0"/>
              <a:t>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1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B7CF-9E89-4D5A-BD64-DE0790570A8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7BBE-48BB-413E-8E6F-DFFBF553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27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B7CF-9E89-4D5A-BD64-DE0790570A8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7BBE-48BB-413E-8E6F-DFFBF553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1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7D012342-BA11-49A5-9190-5D0C5ABAB4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89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2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618288" y="304121"/>
            <a:ext cx="5181600" cy="308133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618288" y="3522711"/>
            <a:ext cx="5181600" cy="3081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8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3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5950" y="669925"/>
            <a:ext cx="5322888" cy="55705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332412" y="669925"/>
            <a:ext cx="2984500" cy="55213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347912" y="669925"/>
            <a:ext cx="2984500" cy="55213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6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772025" y="2351087"/>
            <a:ext cx="1862138" cy="22415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484187"/>
            <a:ext cx="3883025" cy="579913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065962" y="2351087"/>
            <a:ext cx="1862138" cy="22415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359900" y="2351087"/>
            <a:ext cx="1862138" cy="2241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2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373687" y="1110342"/>
            <a:ext cx="2495550" cy="463005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251075" y="1104899"/>
            <a:ext cx="3017838" cy="190817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251075" y="3133723"/>
            <a:ext cx="3017838" cy="2606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0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5B7CF-9E89-4D5A-BD64-DE0790570A8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97BBE-48BB-413E-8E6F-DFFBF553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7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2435225" y="1528763"/>
            <a:ext cx="7481888" cy="380206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087" y="2130725"/>
            <a:ext cx="2404551" cy="228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D1D1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110"/>
          <p:cNvSpPr>
            <a:spLocks noChangeArrowheads="1"/>
          </p:cNvSpPr>
          <p:nvPr/>
        </p:nvSpPr>
        <p:spPr bwMode="auto">
          <a:xfrm>
            <a:off x="4781960" y="1116624"/>
            <a:ext cx="1606550" cy="74613"/>
          </a:xfrm>
          <a:prstGeom prst="rect">
            <a:avLst/>
          </a:prstGeom>
          <a:solidFill>
            <a:srgbClr val="ED91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65034" y="538277"/>
            <a:ext cx="59685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dirty="0" smtClean="0">
                <a:solidFill>
                  <a:srgbClr val="ED9131"/>
                </a:solidFill>
              </a:rPr>
              <a:t>Арт-пространство </a:t>
            </a:r>
            <a:r>
              <a:rPr lang="en-US" sz="2800" b="1" dirty="0">
                <a:solidFill>
                  <a:schemeClr val="bg1"/>
                </a:solidFill>
              </a:rPr>
              <a:t>Whisky Rooms</a:t>
            </a:r>
            <a:r>
              <a:rPr lang="en-US" sz="2800" b="1" dirty="0"/>
              <a:t> </a:t>
            </a:r>
            <a:endParaRPr lang="en-US" sz="2800" b="1" dirty="0">
              <a:solidFill>
                <a:srgbClr val="ED9131"/>
              </a:solidFill>
            </a:endParaRPr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65963" y="1603188"/>
            <a:ext cx="1862138" cy="2241550"/>
          </a:xfr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2305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152400" y="196334"/>
            <a:ext cx="184731" cy="369332"/>
          </a:xfrm>
          <a:prstGeom prst="rect">
            <a:avLst/>
          </a:prstGeom>
          <a:solidFill>
            <a:srgbClr val="2305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304800" y="348734"/>
            <a:ext cx="184731" cy="369332"/>
          </a:xfrm>
          <a:prstGeom prst="rect">
            <a:avLst/>
          </a:prstGeom>
          <a:solidFill>
            <a:srgbClr val="2305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8" name="Rectangle 3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9" name="Rectangle 37"/>
          <p:cNvSpPr>
            <a:spLocks noChangeArrowheads="1"/>
          </p:cNvSpPr>
          <p:nvPr/>
        </p:nvSpPr>
        <p:spPr bwMode="auto">
          <a:xfrm>
            <a:off x="457200" y="501134"/>
            <a:ext cx="184731" cy="369332"/>
          </a:xfrm>
          <a:prstGeom prst="rect">
            <a:avLst/>
          </a:prstGeom>
          <a:solidFill>
            <a:srgbClr val="2305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0" name="Rectangle 48"/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14"/>
          <p:cNvSpPr/>
          <p:nvPr/>
        </p:nvSpPr>
        <p:spPr>
          <a:xfrm>
            <a:off x="4665034" y="4197047"/>
            <a:ext cx="65881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Галерея </a:t>
            </a:r>
            <a:r>
              <a:rPr lang="en-US" sz="1400" dirty="0" smtClean="0">
                <a:solidFill>
                  <a:schemeClr val="bg1"/>
                </a:solidFill>
              </a:rPr>
              <a:t>Whisky Rooms – </a:t>
            </a:r>
            <a:r>
              <a:rPr lang="ru-RU" sz="1400" dirty="0" smtClean="0">
                <a:solidFill>
                  <a:schemeClr val="bg1"/>
                </a:solidFill>
              </a:rPr>
              <a:t>это арт-пространство, где проходят выставки известных художников и фотографов - Вячеслава </a:t>
            </a:r>
            <a:r>
              <a:rPr lang="ru-RU" sz="1400" dirty="0">
                <a:solidFill>
                  <a:schemeClr val="bg1"/>
                </a:solidFill>
              </a:rPr>
              <a:t>Михайлова, </a:t>
            </a:r>
            <a:r>
              <a:rPr lang="ru-RU" sz="1400" dirty="0" smtClean="0">
                <a:solidFill>
                  <a:schemeClr val="bg1"/>
                </a:solidFill>
              </a:rPr>
              <a:t>Бориса </a:t>
            </a:r>
            <a:r>
              <a:rPr lang="ru-RU" sz="1400" dirty="0">
                <a:solidFill>
                  <a:schemeClr val="bg1"/>
                </a:solidFill>
              </a:rPr>
              <a:t>Лаврентьева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>
                <a:solidFill>
                  <a:schemeClr val="bg1"/>
                </a:solidFill>
              </a:rPr>
              <a:t>Миши </a:t>
            </a:r>
            <a:r>
              <a:rPr lang="ru-RU" sz="1400" dirty="0" err="1" smtClean="0">
                <a:solidFill>
                  <a:schemeClr val="bg1"/>
                </a:solidFill>
              </a:rPr>
              <a:t>Ленна</a:t>
            </a:r>
            <a:r>
              <a:rPr lang="ru-RU" sz="1400" dirty="0" smtClean="0">
                <a:solidFill>
                  <a:schemeClr val="bg1"/>
                </a:solidFill>
              </a:rPr>
              <a:t>, Алексея Завьялова, Валерия Миронова и Сергея Савельева, </a:t>
            </a:r>
            <a:r>
              <a:rPr lang="ru-RU" sz="1400" dirty="0">
                <a:solidFill>
                  <a:schemeClr val="bg1"/>
                </a:solidFill>
              </a:rPr>
              <a:t>а также картины Александра Замятина, который также принимал участие в разработке дизайна </a:t>
            </a:r>
            <a:r>
              <a:rPr lang="ru-RU" sz="1400" dirty="0" smtClean="0">
                <a:solidFill>
                  <a:schemeClr val="bg1"/>
                </a:solidFill>
              </a:rPr>
              <a:t>клуба, </a:t>
            </a:r>
            <a:r>
              <a:rPr lang="ru-RU" sz="1400" dirty="0">
                <a:solidFill>
                  <a:schemeClr val="bg1"/>
                </a:solidFill>
              </a:rPr>
              <a:t>и </a:t>
            </a:r>
            <a:r>
              <a:rPr lang="ru-RU" sz="1400" dirty="0" smtClean="0">
                <a:solidFill>
                  <a:schemeClr val="bg1"/>
                </a:solidFill>
              </a:rPr>
              <a:t>других самобытных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художников. 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Работы </a:t>
            </a:r>
            <a:r>
              <a:rPr lang="ru-RU" sz="1400" dirty="0">
                <a:solidFill>
                  <a:schemeClr val="bg1"/>
                </a:solidFill>
              </a:rPr>
              <a:t>художников, представленных в экспозициях, можно приобрести в личную коллекцию.</a:t>
            </a:r>
            <a:br>
              <a:rPr lang="ru-RU" sz="1400" dirty="0">
                <a:solidFill>
                  <a:schemeClr val="bg1"/>
                </a:solidFill>
              </a:rPr>
            </a:b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58" r="27658"/>
          <a:stretch>
            <a:fillRect/>
          </a:stretch>
        </p:blipFill>
        <p:spPr/>
      </p:pic>
      <p:pic>
        <p:nvPicPr>
          <p:cNvPr id="2053" name="Рисунок 205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1961" y="1618806"/>
            <a:ext cx="1862138" cy="2241550"/>
          </a:xfrm>
        </p:spPr>
      </p:pic>
      <p:pic>
        <p:nvPicPr>
          <p:cNvPr id="2055" name="Рисунок 2054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9965" y="1603188"/>
            <a:ext cx="1862138" cy="2241550"/>
          </a:xfrm>
        </p:spPr>
      </p:pic>
    </p:spTree>
    <p:extLst>
      <p:ext uri="{BB962C8B-B14F-4D97-AF65-F5344CB8AC3E}">
        <p14:creationId xmlns:p14="http://schemas.microsoft.com/office/powerpoint/2010/main" val="239518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D1D1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510463" y="-1"/>
            <a:ext cx="4681537" cy="6858001"/>
          </a:xfrm>
          <a:prstGeom prst="rect">
            <a:avLst/>
          </a:prstGeom>
          <a:solidFill>
            <a:srgbClr val="ED91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443538" y="804863"/>
            <a:ext cx="5895975" cy="5251450"/>
          </a:xfrm>
          <a:prstGeom prst="rect">
            <a:avLst/>
          </a:prstGeom>
          <a:solidFill>
            <a:srgbClr val="0A0A0A">
              <a:alpha val="96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109"/>
          <p:cNvSpPr>
            <a:spLocks noChangeArrowheads="1"/>
          </p:cNvSpPr>
          <p:nvPr/>
        </p:nvSpPr>
        <p:spPr bwMode="auto">
          <a:xfrm>
            <a:off x="6264275" y="2482756"/>
            <a:ext cx="1606550" cy="74613"/>
          </a:xfrm>
          <a:prstGeom prst="rect">
            <a:avLst/>
          </a:prstGeom>
          <a:solidFill>
            <a:srgbClr val="ED91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46623" y="1274327"/>
            <a:ext cx="475716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chemeClr val="bg1"/>
                </a:solidFill>
                <a:latin typeface="+mj-lt"/>
              </a:rPr>
              <a:t>Концерты</a:t>
            </a:r>
            <a:endParaRPr lang="en-US" sz="27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1900" b="1" dirty="0" smtClean="0">
                <a:solidFill>
                  <a:srgbClr val="ED9131"/>
                </a:solidFill>
                <a:latin typeface="+mj-lt"/>
              </a:rPr>
              <a:t>ведущих исполнителей России</a:t>
            </a:r>
            <a:endParaRPr lang="en-US" sz="1900" b="1" dirty="0">
              <a:solidFill>
                <a:srgbClr val="ED913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6623" y="2732416"/>
            <a:ext cx="434357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</a:rPr>
              <a:t>Импровизационный джаз, классика, </a:t>
            </a:r>
            <a:r>
              <a:rPr lang="ru-RU" sz="1300" dirty="0" err="1" smtClean="0">
                <a:solidFill>
                  <a:schemeClr val="bg1"/>
                </a:solidFill>
              </a:rPr>
              <a:t>этно</a:t>
            </a:r>
            <a:r>
              <a:rPr lang="ru-RU" sz="1300" dirty="0" smtClean="0">
                <a:solidFill>
                  <a:schemeClr val="bg1"/>
                </a:solidFill>
              </a:rPr>
              <a:t> и блюз в клубе звучат в исполнении таких именитых исполнителей, как Алексей Кузнецов, Даниил </a:t>
            </a:r>
            <a:r>
              <a:rPr lang="ru-RU" sz="1300" dirty="0" err="1" smtClean="0">
                <a:solidFill>
                  <a:schemeClr val="bg1"/>
                </a:solidFill>
              </a:rPr>
              <a:t>Крамер</a:t>
            </a:r>
            <a:r>
              <a:rPr lang="ru-RU" sz="1300" dirty="0" smtClean="0">
                <a:solidFill>
                  <a:schemeClr val="bg1"/>
                </a:solidFill>
              </a:rPr>
              <a:t>, Одиссей </a:t>
            </a:r>
            <a:r>
              <a:rPr lang="ru-RU" sz="1300" dirty="0" err="1" smtClean="0">
                <a:solidFill>
                  <a:schemeClr val="bg1"/>
                </a:solidFill>
              </a:rPr>
              <a:t>Богусевич</a:t>
            </a:r>
            <a:r>
              <a:rPr lang="ru-RU" sz="1300" dirty="0" smtClean="0">
                <a:solidFill>
                  <a:schemeClr val="bg1"/>
                </a:solidFill>
              </a:rPr>
              <a:t>, Феликс Лахути, Николай Мирошник, Дмитрий Яковлев, Владимир Нестеренко, Екатерина Черноусова, Григорий </a:t>
            </a:r>
            <a:r>
              <a:rPr lang="ru-RU" sz="1300" dirty="0" err="1" smtClean="0">
                <a:solidFill>
                  <a:schemeClr val="bg1"/>
                </a:solidFill>
              </a:rPr>
              <a:t>Мальян</a:t>
            </a:r>
            <a:r>
              <a:rPr lang="ru-RU" sz="1300" dirty="0" smtClean="0">
                <a:solidFill>
                  <a:schemeClr val="bg1"/>
                </a:solidFill>
              </a:rPr>
              <a:t>, Александр Шевцов, Юрий Полежаев, Дмитрий Ульянов, Кирилл Прокопов и других ярких талантливых музыкантов.</a:t>
            </a: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endParaRPr lang="en-US" sz="13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241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D1D1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 155"/>
          <p:cNvSpPr>
            <a:spLocks noChangeArrowheads="1"/>
          </p:cNvSpPr>
          <p:nvPr/>
        </p:nvSpPr>
        <p:spPr bwMode="auto">
          <a:xfrm>
            <a:off x="1563687" y="1679575"/>
            <a:ext cx="2203450" cy="3502025"/>
          </a:xfrm>
          <a:prstGeom prst="rect">
            <a:avLst/>
          </a:prstGeom>
          <a:solidFill>
            <a:srgbClr val="ED9131">
              <a:alpha val="8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74"/>
          <p:cNvSpPr>
            <a:spLocks noChangeArrowheads="1"/>
          </p:cNvSpPr>
          <p:nvPr/>
        </p:nvSpPr>
        <p:spPr bwMode="auto">
          <a:xfrm>
            <a:off x="6769100" y="1262063"/>
            <a:ext cx="5354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ato Hairline" panose="020F0502020204030203" pitchFamily="34" charset="0"/>
              </a:rPr>
              <a:t>01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Rectangle 175"/>
          <p:cNvSpPr>
            <a:spLocks noChangeArrowheads="1"/>
          </p:cNvSpPr>
          <p:nvPr/>
        </p:nvSpPr>
        <p:spPr bwMode="auto">
          <a:xfrm>
            <a:off x="6769100" y="3103563"/>
            <a:ext cx="5354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ato Hairline" panose="020F0502020204030203" pitchFamily="34" charset="0"/>
              </a:rPr>
              <a:t>02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Rectangle 176"/>
          <p:cNvSpPr>
            <a:spLocks noChangeArrowheads="1"/>
          </p:cNvSpPr>
          <p:nvPr/>
        </p:nvSpPr>
        <p:spPr bwMode="auto">
          <a:xfrm>
            <a:off x="6769100" y="4943475"/>
            <a:ext cx="5354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ato Hairline" panose="020F0502020204030203" pitchFamily="34" charset="0"/>
              </a:rPr>
              <a:t>03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542213" y="1185409"/>
            <a:ext cx="3895044" cy="1046322"/>
            <a:chOff x="7542213" y="1185409"/>
            <a:chExt cx="3895044" cy="1046322"/>
          </a:xfrm>
        </p:grpSpPr>
        <p:sp>
          <p:nvSpPr>
            <p:cNvPr id="16" name="Rectangle 15"/>
            <p:cNvSpPr/>
            <p:nvPr/>
          </p:nvSpPr>
          <p:spPr>
            <a:xfrm>
              <a:off x="7542213" y="1185409"/>
              <a:ext cx="366384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ru-RU" sz="2400" b="1" dirty="0" smtClean="0">
                  <a:solidFill>
                    <a:srgbClr val="ED9131"/>
                  </a:solidFill>
                  <a:latin typeface="+mj-lt"/>
                </a:rPr>
                <a:t>Для одного и для двоих</a:t>
              </a:r>
              <a:endParaRPr lang="en-US" sz="2400" b="1" dirty="0">
                <a:solidFill>
                  <a:srgbClr val="ED9131"/>
                </a:solidFill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42213" y="1739288"/>
              <a:ext cx="389504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>
                  <a:solidFill>
                    <a:schemeClr val="bg1"/>
                  </a:solidFill>
                </a:rPr>
                <a:t>Д</a:t>
              </a:r>
              <a:r>
                <a:rPr lang="ru-RU" sz="1300" dirty="0" smtClean="0">
                  <a:solidFill>
                    <a:schemeClr val="bg1"/>
                  </a:solidFill>
                </a:rPr>
                <a:t>егустации </a:t>
              </a:r>
              <a:r>
                <a:rPr lang="ru-RU" sz="1300" dirty="0">
                  <a:solidFill>
                    <a:schemeClr val="bg1"/>
                  </a:solidFill>
                </a:rPr>
                <a:t>нескольких образцов виски </a:t>
              </a:r>
              <a:r>
                <a:rPr lang="ru-RU" sz="1300" dirty="0" smtClean="0">
                  <a:solidFill>
                    <a:schemeClr val="bg1"/>
                  </a:solidFill>
                </a:rPr>
                <a:t>или рома с экспертом и гастрономическим сопровождением</a:t>
              </a:r>
              <a:endParaRPr lang="en-US" sz="13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542213" y="2993631"/>
            <a:ext cx="3895044" cy="1319190"/>
            <a:chOff x="7542213" y="2993631"/>
            <a:chExt cx="3895044" cy="1319190"/>
          </a:xfrm>
        </p:grpSpPr>
        <p:sp>
          <p:nvSpPr>
            <p:cNvPr id="18" name="Rectangle 17"/>
            <p:cNvSpPr/>
            <p:nvPr/>
          </p:nvSpPr>
          <p:spPr>
            <a:xfrm>
              <a:off x="7542213" y="2993631"/>
              <a:ext cx="366384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ru-RU" sz="2400" b="1" dirty="0" smtClean="0">
                  <a:solidFill>
                    <a:srgbClr val="ED9131"/>
                  </a:solidFill>
                  <a:latin typeface="+mj-lt"/>
                </a:rPr>
                <a:t>Тематические программы</a:t>
              </a:r>
              <a:endParaRPr lang="en-US" sz="2400" b="1" dirty="0">
                <a:solidFill>
                  <a:srgbClr val="ED9131"/>
                </a:solidFill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42213" y="3420269"/>
              <a:ext cx="389504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</a:rPr>
                <a:t>История виски или рома, </a:t>
              </a:r>
              <a:r>
                <a:rPr lang="ru-RU" sz="1300" dirty="0">
                  <a:solidFill>
                    <a:schemeClr val="bg1"/>
                  </a:solidFill>
                </a:rPr>
                <a:t>особенности </a:t>
              </a:r>
              <a:r>
                <a:rPr lang="ru-RU" sz="1300" dirty="0" smtClean="0">
                  <a:solidFill>
                    <a:schemeClr val="bg1"/>
                  </a:solidFill>
                </a:rPr>
                <a:t>производства и </a:t>
              </a:r>
              <a:r>
                <a:rPr lang="ru-RU" sz="1300" dirty="0">
                  <a:solidFill>
                    <a:schemeClr val="bg1"/>
                  </a:solidFill>
                </a:rPr>
                <a:t>правильной дегустации, помощь в выборе виски </a:t>
              </a:r>
              <a:r>
                <a:rPr lang="ru-RU" sz="1300" dirty="0" smtClean="0">
                  <a:solidFill>
                    <a:schemeClr val="bg1"/>
                  </a:solidFill>
                </a:rPr>
                <a:t>или рома в </a:t>
              </a:r>
              <a:r>
                <a:rPr lang="ru-RU" sz="1300" dirty="0">
                  <a:solidFill>
                    <a:schemeClr val="bg1"/>
                  </a:solidFill>
                </a:rPr>
                <a:t>подарок или для домашней коллекции, ответы на </a:t>
              </a:r>
              <a:r>
                <a:rPr lang="ru-RU" sz="1300" dirty="0" smtClean="0">
                  <a:solidFill>
                    <a:schemeClr val="bg1"/>
                  </a:solidFill>
                </a:rPr>
                <a:t>вопросы</a:t>
              </a:r>
              <a:endParaRPr lang="ru-RU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42213" y="4828781"/>
            <a:ext cx="3895044" cy="1319190"/>
            <a:chOff x="7542213" y="4828781"/>
            <a:chExt cx="3895044" cy="1319190"/>
          </a:xfrm>
        </p:grpSpPr>
        <p:sp>
          <p:nvSpPr>
            <p:cNvPr id="20" name="Rectangle 19"/>
            <p:cNvSpPr/>
            <p:nvPr/>
          </p:nvSpPr>
          <p:spPr>
            <a:xfrm>
              <a:off x="7542213" y="4828781"/>
              <a:ext cx="366384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ru-RU" sz="2400" b="1" dirty="0" smtClean="0">
                  <a:solidFill>
                    <a:srgbClr val="ED9131"/>
                  </a:solidFill>
                  <a:latin typeface="+mj-lt"/>
                </a:rPr>
                <a:t>Элегантный подарок</a:t>
              </a:r>
              <a:endParaRPr lang="en-US" sz="2400" b="1" dirty="0">
                <a:solidFill>
                  <a:srgbClr val="ED9131"/>
                </a:solidFill>
                <a:latin typeface="+mj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542213" y="5255419"/>
              <a:ext cx="389504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</a:rPr>
                <a:t>Конверт </a:t>
              </a:r>
              <a:r>
                <a:rPr lang="ru-RU" sz="1300" dirty="0">
                  <a:solidFill>
                    <a:schemeClr val="bg1"/>
                  </a:solidFill>
                </a:rPr>
                <a:t>символизирует </a:t>
              </a:r>
              <a:r>
                <a:rPr lang="ru-RU" sz="1300" dirty="0" smtClean="0">
                  <a:solidFill>
                    <a:schemeClr val="bg1"/>
                  </a:solidFill>
                </a:rPr>
                <a:t>щит, детали </a:t>
              </a:r>
              <a:r>
                <a:rPr lang="ru-RU" sz="1300" dirty="0">
                  <a:solidFill>
                    <a:schemeClr val="bg1"/>
                  </a:solidFill>
                </a:rPr>
                <a:t>щита и топора тиснены </a:t>
              </a:r>
              <a:r>
                <a:rPr lang="ru-RU" sz="1300" dirty="0" smtClean="0">
                  <a:solidFill>
                    <a:schemeClr val="bg1"/>
                  </a:solidFill>
                </a:rPr>
                <a:t>серебром, паттерн </a:t>
              </a:r>
              <a:r>
                <a:rPr lang="ru-RU" sz="1300" dirty="0">
                  <a:solidFill>
                    <a:schemeClr val="bg1"/>
                  </a:solidFill>
                </a:rPr>
                <a:t>нанесён выборочным </a:t>
              </a:r>
              <a:r>
                <a:rPr lang="ru-RU" sz="1300" dirty="0" smtClean="0">
                  <a:solidFill>
                    <a:schemeClr val="bg1"/>
                  </a:solidFill>
                </a:rPr>
                <a:t>УФ-лаком, конверт </a:t>
              </a:r>
              <a:r>
                <a:rPr lang="ru-RU" sz="1300" dirty="0">
                  <a:solidFill>
                    <a:schemeClr val="bg1"/>
                  </a:solidFill>
                </a:rPr>
                <a:t>закрывается при пересечении </a:t>
              </a:r>
              <a:r>
                <a:rPr lang="ru-RU" sz="1300" dirty="0" smtClean="0">
                  <a:solidFill>
                    <a:schemeClr val="bg1"/>
                  </a:solidFill>
                </a:rPr>
                <a:t>топоров, внутрь </a:t>
              </a:r>
              <a:r>
                <a:rPr lang="ru-RU" sz="1300" dirty="0">
                  <a:solidFill>
                    <a:schemeClr val="bg1"/>
                  </a:solidFill>
                </a:rPr>
                <a:t>конверта вложен </a:t>
              </a:r>
              <a:r>
                <a:rPr lang="ru-RU" sz="1300" dirty="0" smtClean="0">
                  <a:solidFill>
                    <a:schemeClr val="bg1"/>
                  </a:solidFill>
                </a:rPr>
                <a:t>сертификат</a:t>
              </a:r>
              <a:endParaRPr lang="en-US" sz="13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4745789" y="1553990"/>
            <a:ext cx="1635434" cy="0"/>
          </a:xfrm>
          <a:prstGeom prst="line">
            <a:avLst/>
          </a:prstGeom>
          <a:ln w="38100">
            <a:solidFill>
              <a:srgbClr val="ED9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45789" y="3377688"/>
            <a:ext cx="1635434" cy="0"/>
          </a:xfrm>
          <a:prstGeom prst="line">
            <a:avLst/>
          </a:prstGeom>
          <a:ln w="38100">
            <a:solidFill>
              <a:srgbClr val="ED9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45789" y="5255419"/>
            <a:ext cx="1635434" cy="0"/>
          </a:xfrm>
          <a:prstGeom prst="line">
            <a:avLst/>
          </a:prstGeom>
          <a:ln w="38100">
            <a:solidFill>
              <a:srgbClr val="ED9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664481" y="1920292"/>
            <a:ext cx="2001861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</a:rPr>
              <a:t>Подарочные </a:t>
            </a:r>
            <a:r>
              <a:rPr lang="ru-RU" sz="2500" dirty="0" smtClean="0">
                <a:solidFill>
                  <a:schemeClr val="bg1"/>
                </a:solidFill>
              </a:rPr>
              <a:t>сертификаты</a:t>
            </a:r>
            <a:r>
              <a:rPr lang="ru-RU" sz="1900" dirty="0" smtClean="0">
                <a:solidFill>
                  <a:schemeClr val="bg1"/>
                </a:solidFill>
              </a:rPr>
              <a:t/>
            </a:r>
            <a:br>
              <a:rPr lang="ru-RU" sz="1900" dirty="0" smtClean="0">
                <a:solidFill>
                  <a:schemeClr val="bg1"/>
                </a:solidFill>
              </a:rPr>
            </a:br>
            <a:endParaRPr lang="ru-RU" sz="1900" dirty="0" smtClean="0">
              <a:solidFill>
                <a:schemeClr val="bg1"/>
              </a:solidFill>
            </a:endParaRPr>
          </a:p>
          <a:p>
            <a:r>
              <a:rPr lang="ru-RU" sz="1900" dirty="0" smtClean="0"/>
              <a:t>Идеальный </a:t>
            </a:r>
            <a:r>
              <a:rPr lang="ru-RU" sz="1900" dirty="0"/>
              <a:t>подарок для желающих открыть для себя многогранный мир </a:t>
            </a:r>
            <a:r>
              <a:rPr lang="ru-RU" sz="1900" dirty="0" smtClean="0"/>
              <a:t>виски</a:t>
            </a:r>
            <a:endParaRPr lang="en-US" sz="19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18020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D1D1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1162050" y="-47625"/>
            <a:ext cx="74613" cy="2592388"/>
          </a:xfrm>
          <a:prstGeom prst="rect">
            <a:avLst/>
          </a:prstGeom>
          <a:solidFill>
            <a:srgbClr val="ED91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96"/>
          <p:cNvSpPr>
            <a:spLocks noChangeArrowheads="1"/>
          </p:cNvSpPr>
          <p:nvPr/>
        </p:nvSpPr>
        <p:spPr bwMode="auto">
          <a:xfrm>
            <a:off x="1162050" y="5894388"/>
            <a:ext cx="74613" cy="1011238"/>
          </a:xfrm>
          <a:prstGeom prst="rect">
            <a:avLst/>
          </a:prstGeom>
          <a:solidFill>
            <a:srgbClr val="ED91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242711" y="3933172"/>
            <a:ext cx="1896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whiskyrooms.ru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595225" y="748932"/>
            <a:ext cx="480226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cap="all" dirty="0" smtClean="0">
                <a:solidFill>
                  <a:srgbClr val="ED9131"/>
                </a:solidFill>
              </a:rPr>
              <a:t>WHISKY ROOMS – СЕКРЕТНОЕ МЕСТО «ДЛЯ СВОИХ», </a:t>
            </a:r>
            <a:br>
              <a:rPr lang="ru-RU" sz="1300" b="1" cap="all" dirty="0" smtClean="0">
                <a:solidFill>
                  <a:srgbClr val="ED9131"/>
                </a:solidFill>
              </a:rPr>
            </a:br>
            <a:r>
              <a:rPr lang="ru-RU" sz="1300" b="1" cap="all" dirty="0" smtClean="0">
                <a:solidFill>
                  <a:srgbClr val="ED9131"/>
                </a:solidFill>
              </a:rPr>
              <a:t>ПОЭТОМУ НАС НЕ ТАК ЛЕГКО НАЙТИ И ВЫ НЕ УВИДИТЕ УКАЗАТЕЛЕЙ И ВЫВЕСОК.</a:t>
            </a:r>
            <a:endParaRPr lang="en-US" sz="1300" i="1" dirty="0">
              <a:solidFill>
                <a:srgbClr val="ED9131"/>
              </a:solidFill>
            </a:endParaRPr>
          </a:p>
        </p:txBody>
      </p:sp>
      <p:pic>
        <p:nvPicPr>
          <p:cNvPr id="24" name="Рисунок 2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Rectangle 6"/>
          <p:cNvSpPr/>
          <p:nvPr/>
        </p:nvSpPr>
        <p:spPr>
          <a:xfrm>
            <a:off x="6595224" y="1544030"/>
            <a:ext cx="480226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  <a:latin typeface="+mj-lt"/>
              </a:rPr>
              <a:t>Вход расположен между домами №6 и №8 в </a:t>
            </a:r>
            <a:r>
              <a:rPr lang="ru-RU" sz="1300" dirty="0" err="1">
                <a:solidFill>
                  <a:schemeClr val="bg1"/>
                </a:solidFill>
                <a:latin typeface="+mj-lt"/>
              </a:rPr>
              <a:t>Леонтьевском</a:t>
            </a:r>
            <a:r>
              <a:rPr lang="ru-RU" sz="1300" dirty="0">
                <a:solidFill>
                  <a:schemeClr val="bg1"/>
                </a:solidFill>
                <a:latin typeface="+mj-lt"/>
              </a:rPr>
              <a:t> переулке. Пройдите между этими домами во двор, далее мимо подъезда и шлагбаума. Теперь поверните налево и вы увидите кирпичную </a:t>
            </a:r>
            <a:r>
              <a:rPr lang="ru-RU" sz="1300" dirty="0" smtClean="0">
                <a:solidFill>
                  <a:schemeClr val="bg1"/>
                </a:solidFill>
                <a:latin typeface="+mj-lt"/>
              </a:rPr>
              <a:t>кладку и дверь </a:t>
            </a:r>
            <a:r>
              <a:rPr lang="ru-RU" sz="1300" dirty="0">
                <a:solidFill>
                  <a:schemeClr val="bg1"/>
                </a:solidFill>
                <a:latin typeface="+mj-lt"/>
              </a:rPr>
              <a:t>с фонарём – это вход в клуб.</a:t>
            </a:r>
            <a:br>
              <a:rPr lang="ru-RU" sz="1300" dirty="0">
                <a:solidFill>
                  <a:schemeClr val="bg1"/>
                </a:solidFill>
                <a:latin typeface="+mj-lt"/>
              </a:rPr>
            </a:br>
            <a:r>
              <a:rPr lang="ru-RU" sz="1300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1300" dirty="0">
                <a:solidFill>
                  <a:schemeClr val="bg1"/>
                </a:solidFill>
                <a:latin typeface="+mj-lt"/>
              </a:rPr>
            </a:br>
            <a:r>
              <a:rPr lang="ru-RU" sz="1300" dirty="0">
                <a:solidFill>
                  <a:schemeClr val="bg1"/>
                </a:solidFill>
                <a:latin typeface="+mj-lt"/>
              </a:rPr>
              <a:t>Мы открыты каждый день с 15:00 до 23:00</a:t>
            </a:r>
            <a:endParaRPr lang="en-US" sz="13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733" y="2748132"/>
            <a:ext cx="2301245" cy="1051562"/>
          </a:xfrm>
          <a:prstGeom prst="rect">
            <a:avLst/>
          </a:prstGeom>
        </p:spPr>
      </p:pic>
      <p:sp>
        <p:nvSpPr>
          <p:cNvPr id="29" name="Rectangle 6"/>
          <p:cNvSpPr/>
          <p:nvPr/>
        </p:nvSpPr>
        <p:spPr>
          <a:xfrm>
            <a:off x="6595222" y="3516123"/>
            <a:ext cx="480226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solidFill>
                  <a:schemeClr val="bg1"/>
                </a:solidFill>
                <a:latin typeface="+mj-lt"/>
              </a:rPr>
              <a:t>МОСКВА</a:t>
            </a:r>
          </a:p>
          <a:p>
            <a:pPr algn="ctr"/>
            <a:r>
              <a:rPr lang="ru-RU" sz="1700" dirty="0" err="1" smtClean="0">
                <a:solidFill>
                  <a:schemeClr val="bg1"/>
                </a:solidFill>
                <a:latin typeface="+mj-lt"/>
              </a:rPr>
              <a:t>Леонтьевский</a:t>
            </a:r>
            <a:r>
              <a:rPr lang="ru-RU" sz="1700" dirty="0" smtClean="0">
                <a:solidFill>
                  <a:schemeClr val="bg1"/>
                </a:solidFill>
                <a:latin typeface="+mj-lt"/>
              </a:rPr>
              <a:t> пер., д.8, стр.1</a:t>
            </a:r>
          </a:p>
          <a:p>
            <a:pPr algn="ctr"/>
            <a:r>
              <a:rPr lang="ru-RU" sz="1700" dirty="0" smtClean="0">
                <a:solidFill>
                  <a:schemeClr val="bg1"/>
                </a:solidFill>
                <a:latin typeface="+mj-lt"/>
              </a:rPr>
              <a:t>+7 926 532 20 50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983" y="4566666"/>
            <a:ext cx="3054742" cy="21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9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0"/>
          <p:cNvSpPr>
            <a:spLocks noChangeArrowheads="1"/>
          </p:cNvSpPr>
          <p:nvPr/>
        </p:nvSpPr>
        <p:spPr bwMode="auto">
          <a:xfrm>
            <a:off x="-34503" y="0"/>
            <a:ext cx="12192000" cy="6858000"/>
          </a:xfrm>
          <a:prstGeom prst="rect">
            <a:avLst/>
          </a:prstGeom>
          <a:solidFill>
            <a:srgbClr val="1D1D1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03571" y="2588890"/>
            <a:ext cx="48851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</a:rPr>
              <a:t>Whisky Rooms — </a:t>
            </a:r>
            <a:r>
              <a:rPr lang="ru-RU" sz="1500" dirty="0" smtClean="0">
                <a:solidFill>
                  <a:schemeClr val="bg1"/>
                </a:solidFill>
              </a:rPr>
              <a:t>клуб-ресторан в центре Москвы</a:t>
            </a:r>
          </a:p>
          <a:p>
            <a:r>
              <a:rPr lang="ru-RU" sz="1500" dirty="0" smtClean="0">
                <a:solidFill>
                  <a:schemeClr val="bg1"/>
                </a:solidFill>
              </a:rPr>
              <a:t>с </a:t>
            </a:r>
            <a:r>
              <a:rPr lang="ru-RU" sz="1500" dirty="0">
                <a:solidFill>
                  <a:schemeClr val="bg1"/>
                </a:solidFill>
              </a:rPr>
              <a:t>богатейшей коллекцией виски и сообщество, объединяющее более 3000 </a:t>
            </a:r>
            <a:r>
              <a:rPr lang="ru-RU" sz="1500" dirty="0" smtClean="0">
                <a:solidFill>
                  <a:schemeClr val="bg1"/>
                </a:solidFill>
              </a:rPr>
              <a:t>участников</a:t>
            </a:r>
            <a:r>
              <a:rPr lang="en-US" sz="1500" dirty="0" smtClean="0">
                <a:solidFill>
                  <a:schemeClr val="bg1"/>
                </a:solidFill>
              </a:rPr>
              <a:t>.</a:t>
            </a:r>
            <a:endParaRPr lang="en-US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3571" y="3516415"/>
            <a:ext cx="48851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</a:rPr>
              <a:t>Каждую </a:t>
            </a:r>
            <a:r>
              <a:rPr lang="ru-RU" sz="1500" dirty="0">
                <a:solidFill>
                  <a:schemeClr val="bg1"/>
                </a:solidFill>
              </a:rPr>
              <a:t>неделю мы проводим клубные вечера с дегустацией премиальных алкогольных напитков со всего мира и выступлением первых лиц индустрии, писателей и художников, артистов и музыкантов.</a:t>
            </a:r>
          </a:p>
          <a:p>
            <a:r>
              <a:rPr lang="ru-RU" sz="1500" dirty="0">
                <a:solidFill>
                  <a:schemeClr val="bg1"/>
                </a:solidFill>
              </a:rPr>
              <a:t/>
            </a:r>
            <a:br>
              <a:rPr lang="ru-RU" sz="1500" dirty="0">
                <a:solidFill>
                  <a:schemeClr val="bg1"/>
                </a:solidFill>
              </a:rPr>
            </a:b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6" name="Rectangle 160"/>
          <p:cNvSpPr>
            <a:spLocks noChangeArrowheads="1"/>
          </p:cNvSpPr>
          <p:nvPr/>
        </p:nvSpPr>
        <p:spPr bwMode="auto">
          <a:xfrm>
            <a:off x="6921500" y="5208587"/>
            <a:ext cx="4597400" cy="1655763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70"/>
          <p:cNvSpPr>
            <a:spLocks/>
          </p:cNvSpPr>
          <p:nvPr/>
        </p:nvSpPr>
        <p:spPr bwMode="auto">
          <a:xfrm>
            <a:off x="7422470" y="5585505"/>
            <a:ext cx="894216" cy="897267"/>
          </a:xfrm>
          <a:custGeom>
            <a:avLst/>
            <a:gdLst>
              <a:gd name="T0" fmla="*/ 120 w 124"/>
              <a:gd name="T1" fmla="*/ 62 h 124"/>
              <a:gd name="T2" fmla="*/ 117 w 124"/>
              <a:gd name="T3" fmla="*/ 62 h 124"/>
              <a:gd name="T4" fmla="*/ 101 w 124"/>
              <a:gd name="T5" fmla="*/ 101 h 124"/>
              <a:gd name="T6" fmla="*/ 62 w 124"/>
              <a:gd name="T7" fmla="*/ 117 h 124"/>
              <a:gd name="T8" fmla="*/ 23 w 124"/>
              <a:gd name="T9" fmla="*/ 101 h 124"/>
              <a:gd name="T10" fmla="*/ 7 w 124"/>
              <a:gd name="T11" fmla="*/ 62 h 124"/>
              <a:gd name="T12" fmla="*/ 23 w 124"/>
              <a:gd name="T13" fmla="*/ 23 h 124"/>
              <a:gd name="T14" fmla="*/ 62 w 124"/>
              <a:gd name="T15" fmla="*/ 7 h 124"/>
              <a:gd name="T16" fmla="*/ 101 w 124"/>
              <a:gd name="T17" fmla="*/ 23 h 124"/>
              <a:gd name="T18" fmla="*/ 117 w 124"/>
              <a:gd name="T19" fmla="*/ 62 h 124"/>
              <a:gd name="T20" fmla="*/ 120 w 124"/>
              <a:gd name="T21" fmla="*/ 62 h 124"/>
              <a:gd name="T22" fmla="*/ 124 w 124"/>
              <a:gd name="T23" fmla="*/ 62 h 124"/>
              <a:gd name="T24" fmla="*/ 62 w 124"/>
              <a:gd name="T25" fmla="*/ 0 h 124"/>
              <a:gd name="T26" fmla="*/ 0 w 124"/>
              <a:gd name="T27" fmla="*/ 62 h 124"/>
              <a:gd name="T28" fmla="*/ 62 w 124"/>
              <a:gd name="T29" fmla="*/ 124 h 124"/>
              <a:gd name="T30" fmla="*/ 124 w 124"/>
              <a:gd name="T31" fmla="*/ 62 h 124"/>
              <a:gd name="T32" fmla="*/ 120 w 124"/>
              <a:gd name="T33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" h="124">
                <a:moveTo>
                  <a:pt x="120" y="62"/>
                </a:moveTo>
                <a:cubicBezTo>
                  <a:pt x="117" y="62"/>
                  <a:pt x="117" y="62"/>
                  <a:pt x="117" y="62"/>
                </a:cubicBezTo>
                <a:cubicBezTo>
                  <a:pt x="117" y="77"/>
                  <a:pt x="111" y="91"/>
                  <a:pt x="101" y="101"/>
                </a:cubicBezTo>
                <a:cubicBezTo>
                  <a:pt x="91" y="111"/>
                  <a:pt x="77" y="117"/>
                  <a:pt x="62" y="117"/>
                </a:cubicBezTo>
                <a:cubicBezTo>
                  <a:pt x="47" y="117"/>
                  <a:pt x="33" y="111"/>
                  <a:pt x="23" y="101"/>
                </a:cubicBezTo>
                <a:cubicBezTo>
                  <a:pt x="13" y="91"/>
                  <a:pt x="7" y="77"/>
                  <a:pt x="7" y="62"/>
                </a:cubicBezTo>
                <a:cubicBezTo>
                  <a:pt x="7" y="47"/>
                  <a:pt x="13" y="33"/>
                  <a:pt x="23" y="23"/>
                </a:cubicBezTo>
                <a:cubicBezTo>
                  <a:pt x="33" y="13"/>
                  <a:pt x="47" y="7"/>
                  <a:pt x="62" y="7"/>
                </a:cubicBezTo>
                <a:cubicBezTo>
                  <a:pt x="77" y="7"/>
                  <a:pt x="91" y="13"/>
                  <a:pt x="101" y="23"/>
                </a:cubicBezTo>
                <a:cubicBezTo>
                  <a:pt x="111" y="33"/>
                  <a:pt x="117" y="47"/>
                  <a:pt x="117" y="62"/>
                </a:cubicBezTo>
                <a:cubicBezTo>
                  <a:pt x="120" y="62"/>
                  <a:pt x="120" y="62"/>
                  <a:pt x="120" y="62"/>
                </a:cubicBezTo>
                <a:cubicBezTo>
                  <a:pt x="124" y="62"/>
                  <a:pt x="124" y="62"/>
                  <a:pt x="124" y="62"/>
                </a:cubicBezTo>
                <a:cubicBezTo>
                  <a:pt x="124" y="27"/>
                  <a:pt x="96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96"/>
                  <a:pt x="27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lnTo>
                  <a:pt x="120" y="62"/>
                </a:lnTo>
                <a:close/>
              </a:path>
            </a:pathLst>
          </a:custGeom>
          <a:solidFill>
            <a:srgbClr val="ED913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03571" y="983815"/>
            <a:ext cx="4833257" cy="1228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+mj-lt"/>
              </a:rPr>
              <a:t>Солодовый виски – </a:t>
            </a:r>
            <a:r>
              <a:rPr lang="ru-RU" sz="2300" b="1" dirty="0" smtClean="0">
                <a:solidFill>
                  <a:srgbClr val="ED9131"/>
                </a:solidFill>
                <a:latin typeface="+mj-lt"/>
              </a:rPr>
              <a:t>загадка, завёрнутая в тайну и помещённая внутрь головоломки</a:t>
            </a:r>
            <a:endParaRPr lang="en-US" sz="2300" b="1" dirty="0">
              <a:solidFill>
                <a:srgbClr val="ED913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44203" y="5606972"/>
            <a:ext cx="269710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Whisky Rooms</a:t>
            </a:r>
            <a:br>
              <a:rPr lang="en-US" sz="2800" b="1" dirty="0" smtClean="0">
                <a:solidFill>
                  <a:schemeClr val="bg1"/>
                </a:solidFill>
                <a:latin typeface="+mj-lt"/>
              </a:rPr>
            </a:br>
            <a:r>
              <a:rPr lang="ru-RU" sz="1900" b="1" dirty="0" smtClean="0">
                <a:solidFill>
                  <a:srgbClr val="ED9131"/>
                </a:solidFill>
                <a:latin typeface="+mj-lt"/>
              </a:rPr>
              <a:t>Клуб-ресторан</a:t>
            </a:r>
            <a:endParaRPr lang="en-US" sz="1900" b="1" dirty="0">
              <a:solidFill>
                <a:srgbClr val="ED9131"/>
              </a:solidFill>
              <a:latin typeface="+mj-lt"/>
            </a:endParaRPr>
          </a:p>
        </p:txBody>
      </p:sp>
      <p:pic>
        <p:nvPicPr>
          <p:cNvPr id="21" name="Рисунок 2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5950" y="4579938"/>
            <a:ext cx="2984500" cy="1660525"/>
          </a:xfrm>
          <a:prstGeom prst="rect">
            <a:avLst/>
          </a:prstGeom>
          <a:solidFill>
            <a:srgbClr val="ED9131">
              <a:alpha val="85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5913" y="4766310"/>
            <a:ext cx="2712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Концептуальный </a:t>
            </a:r>
            <a:r>
              <a:rPr lang="ru-RU" dirty="0" smtClean="0">
                <a:solidFill>
                  <a:schemeClr val="bg1"/>
                </a:solidFill>
              </a:rPr>
              <a:t>клуб-ресторан с </a:t>
            </a:r>
            <a:r>
              <a:rPr lang="ru-RU" dirty="0">
                <a:solidFill>
                  <a:schemeClr val="bg1"/>
                </a:solidFill>
              </a:rPr>
              <a:t>богатейшей </a:t>
            </a:r>
            <a:r>
              <a:rPr lang="ru-RU" dirty="0" smtClean="0">
                <a:solidFill>
                  <a:schemeClr val="bg1"/>
                </a:solidFill>
              </a:rPr>
              <a:t>коллекцией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виски</a:t>
            </a:r>
          </a:p>
          <a:p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16" y="5713094"/>
            <a:ext cx="554834" cy="55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1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/>
      <p:bldP spid="11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0"/>
          <p:cNvSpPr>
            <a:spLocks noChangeArrowheads="1"/>
          </p:cNvSpPr>
          <p:nvPr/>
        </p:nvSpPr>
        <p:spPr bwMode="auto">
          <a:xfrm>
            <a:off x="-21236" y="-1"/>
            <a:ext cx="12192000" cy="6858000"/>
          </a:xfrm>
          <a:prstGeom prst="rect">
            <a:avLst/>
          </a:prstGeom>
          <a:solidFill>
            <a:srgbClr val="1D1D1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510463" y="-1"/>
            <a:ext cx="4681537" cy="6858001"/>
          </a:xfrm>
          <a:prstGeom prst="rect">
            <a:avLst/>
          </a:prstGeom>
          <a:solidFill>
            <a:srgbClr val="ED91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443538" y="804863"/>
            <a:ext cx="5895975" cy="5251450"/>
          </a:xfrm>
          <a:prstGeom prst="rect">
            <a:avLst/>
          </a:prstGeom>
          <a:solidFill>
            <a:srgbClr val="0A0A0A">
              <a:alpha val="96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109"/>
          <p:cNvSpPr>
            <a:spLocks noChangeArrowheads="1"/>
          </p:cNvSpPr>
          <p:nvPr/>
        </p:nvSpPr>
        <p:spPr bwMode="auto">
          <a:xfrm>
            <a:off x="6238396" y="2164694"/>
            <a:ext cx="1606550" cy="74613"/>
          </a:xfrm>
          <a:prstGeom prst="rect">
            <a:avLst/>
          </a:prstGeom>
          <a:solidFill>
            <a:srgbClr val="ED91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46624" y="1144995"/>
            <a:ext cx="3989564" cy="84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300" b="1" dirty="0" smtClean="0">
                <a:solidFill>
                  <a:schemeClr val="bg1"/>
                </a:solidFill>
                <a:latin typeface="+mj-lt"/>
              </a:rPr>
              <a:t>Откройте для себя</a:t>
            </a:r>
            <a:r>
              <a:rPr lang="ru-RU" sz="2300" b="1" dirty="0" smtClean="0">
                <a:solidFill>
                  <a:srgbClr val="ED9131"/>
                </a:solidFill>
                <a:latin typeface="+mj-lt"/>
              </a:rPr>
              <a:t> многогранный мир виски!</a:t>
            </a:r>
            <a:endParaRPr lang="en-US" sz="2300" b="1" dirty="0">
              <a:solidFill>
                <a:srgbClr val="ED913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6624" y="2367804"/>
            <a:ext cx="462776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</a:rPr>
              <a:t>Мы приглашаем провести частные и корпоративные события, банкеты и презентации, отпраздновать день рождения или свадьбу. Для частных и корпоративных мероприятий мы предлагаем тематические, развлекательные, запоминающимся и полезные дегустации</a:t>
            </a:r>
            <a:endParaRPr lang="en-US" sz="1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6624" y="3539531"/>
            <a:ext cx="4972825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ED9131"/>
                </a:solidFill>
              </a:rPr>
              <a:t>Индивидуальные дегустации </a:t>
            </a: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>с </a:t>
            </a:r>
            <a:r>
              <a:rPr lang="ru-RU" sz="1300" dirty="0">
                <a:solidFill>
                  <a:schemeClr val="bg1"/>
                </a:solidFill>
              </a:rPr>
              <a:t>виски-экспертами и известными </a:t>
            </a:r>
            <a:r>
              <a:rPr lang="ru-RU" sz="1300" dirty="0" smtClean="0">
                <a:solidFill>
                  <a:schemeClr val="bg1"/>
                </a:solidFill>
              </a:rPr>
              <a:t>спикерами</a:t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rgbClr val="ED9131"/>
                </a:solidFill>
              </a:rPr>
              <a:t>Клубные дегустации </a:t>
            </a: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>с </a:t>
            </a:r>
            <a:r>
              <a:rPr lang="ru-RU" sz="1300" dirty="0">
                <a:solidFill>
                  <a:schemeClr val="bg1"/>
                </a:solidFill>
              </a:rPr>
              <a:t>бренд-</a:t>
            </a:r>
            <a:r>
              <a:rPr lang="ru-RU" sz="1300" dirty="0" err="1">
                <a:solidFill>
                  <a:schemeClr val="bg1"/>
                </a:solidFill>
              </a:rPr>
              <a:t>амбассадорами</a:t>
            </a:r>
            <a:r>
              <a:rPr lang="ru-RU" sz="1300" dirty="0">
                <a:solidFill>
                  <a:schemeClr val="bg1"/>
                </a:solidFill>
              </a:rPr>
              <a:t> и владельцами </a:t>
            </a:r>
            <a:r>
              <a:rPr lang="ru-RU" sz="1300" dirty="0" smtClean="0">
                <a:solidFill>
                  <a:schemeClr val="bg1"/>
                </a:solidFill>
              </a:rPr>
              <a:t>производств</a:t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rgbClr val="ED9131"/>
                </a:solidFill>
              </a:rPr>
              <a:t>Банкетные дегустации </a:t>
            </a: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>как </a:t>
            </a:r>
            <a:r>
              <a:rPr lang="ru-RU" sz="1300" dirty="0">
                <a:solidFill>
                  <a:schemeClr val="bg1"/>
                </a:solidFill>
              </a:rPr>
              <a:t>развлекательный элемент </a:t>
            </a:r>
            <a:r>
              <a:rPr lang="ru-RU" sz="1300" dirty="0" smtClean="0">
                <a:solidFill>
                  <a:schemeClr val="bg1"/>
                </a:solidFill>
              </a:rPr>
              <a:t>праздника</a:t>
            </a:r>
            <a:br>
              <a:rPr lang="ru-RU" sz="1300" dirty="0" smtClean="0">
                <a:solidFill>
                  <a:schemeClr val="bg1"/>
                </a:solidFill>
              </a:rPr>
            </a:br>
            <a:endParaRPr lang="ru-RU" sz="1300" dirty="0">
              <a:solidFill>
                <a:schemeClr val="bg1"/>
              </a:solidFill>
            </a:endParaRPr>
          </a:p>
          <a:p>
            <a:r>
              <a:rPr lang="ru-RU" sz="1300" b="1" dirty="0">
                <a:solidFill>
                  <a:srgbClr val="ED9131"/>
                </a:solidFill>
              </a:rPr>
              <a:t>Выездные дегустации </a:t>
            </a: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>без </a:t>
            </a:r>
            <a:r>
              <a:rPr lang="ru-RU" sz="1300" dirty="0">
                <a:solidFill>
                  <a:schemeClr val="bg1"/>
                </a:solidFill>
              </a:rPr>
              <a:t>ограничения по количеству гостей</a:t>
            </a:r>
          </a:p>
          <a:p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endParaRPr lang="en-US" sz="13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316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0"/>
          <p:cNvSpPr>
            <a:spLocks noChangeArrowheads="1"/>
          </p:cNvSpPr>
          <p:nvPr/>
        </p:nvSpPr>
        <p:spPr bwMode="auto">
          <a:xfrm>
            <a:off x="-133350" y="-1183"/>
            <a:ext cx="12192000" cy="6858000"/>
          </a:xfrm>
          <a:prstGeom prst="rect">
            <a:avLst/>
          </a:prstGeom>
          <a:solidFill>
            <a:srgbClr val="1D1D1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7235031" y="1799805"/>
            <a:ext cx="1606550" cy="76200"/>
          </a:xfrm>
          <a:prstGeom prst="rect">
            <a:avLst/>
          </a:prstGeom>
          <a:solidFill>
            <a:srgbClr val="ED91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24985" y="918602"/>
            <a:ext cx="433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Более </a:t>
            </a:r>
            <a:r>
              <a:rPr lang="ru-RU" sz="1400" dirty="0">
                <a:solidFill>
                  <a:schemeClr val="bg1"/>
                </a:solidFill>
              </a:rPr>
              <a:t>1000 проведённых клубных мероприятий, 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500 </a:t>
            </a:r>
            <a:r>
              <a:rPr lang="ru-RU" sz="1400" dirty="0">
                <a:solidFill>
                  <a:schemeClr val="bg1"/>
                </a:solidFill>
              </a:rPr>
              <a:t>корпоративных и банкетных </a:t>
            </a:r>
            <a:r>
              <a:rPr lang="ru-RU" sz="1400" dirty="0" smtClean="0">
                <a:solidFill>
                  <a:schemeClr val="bg1"/>
                </a:solidFill>
              </a:rPr>
              <a:t>событий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24985" y="2710327"/>
            <a:ext cx="39895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В процессе </a:t>
            </a:r>
            <a:r>
              <a:rPr lang="ru-RU" sz="2800" b="1" dirty="0" smtClean="0">
                <a:solidFill>
                  <a:srgbClr val="D98837"/>
                </a:solidFill>
                <a:latin typeface="+mj-lt"/>
              </a:rPr>
              <a:t>дегустации</a:t>
            </a:r>
            <a:endParaRPr lang="en-US" sz="2800" b="1" dirty="0">
              <a:solidFill>
                <a:srgbClr val="D98837"/>
              </a:solidFill>
              <a:latin typeface="+mj-lt"/>
            </a:endParaRPr>
          </a:p>
        </p:txBody>
      </p:sp>
      <p:pic>
        <p:nvPicPr>
          <p:cNvPr id="20" name="Рисунок 19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160"/>
          <p:cNvSpPr>
            <a:spLocks noChangeArrowheads="1"/>
          </p:cNvSpPr>
          <p:nvPr/>
        </p:nvSpPr>
        <p:spPr bwMode="auto">
          <a:xfrm>
            <a:off x="3952875" y="3843338"/>
            <a:ext cx="7735888" cy="3014662"/>
          </a:xfrm>
          <a:prstGeom prst="rect">
            <a:avLst/>
          </a:prstGeom>
          <a:solidFill>
            <a:srgbClr val="ED9131">
              <a:alpha val="85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61"/>
          <p:cNvSpPr>
            <a:spLocks noChangeArrowheads="1"/>
          </p:cNvSpPr>
          <p:nvPr/>
        </p:nvSpPr>
        <p:spPr bwMode="auto">
          <a:xfrm>
            <a:off x="5371804" y="4239421"/>
            <a:ext cx="585788" cy="5889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7526337" y="4239421"/>
            <a:ext cx="588963" cy="5889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3"/>
          <p:cNvSpPr>
            <a:spLocks noChangeArrowheads="1"/>
          </p:cNvSpPr>
          <p:nvPr/>
        </p:nvSpPr>
        <p:spPr bwMode="auto">
          <a:xfrm>
            <a:off x="9656763" y="4239421"/>
            <a:ext cx="585788" cy="5889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39"/>
          <p:cNvSpPr>
            <a:spLocks noChangeArrowheads="1"/>
          </p:cNvSpPr>
          <p:nvPr/>
        </p:nvSpPr>
        <p:spPr bwMode="auto">
          <a:xfrm>
            <a:off x="5600578" y="4367695"/>
            <a:ext cx="128240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1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9" name="Rectangle 140"/>
          <p:cNvSpPr>
            <a:spLocks noChangeArrowheads="1"/>
          </p:cNvSpPr>
          <p:nvPr/>
        </p:nvSpPr>
        <p:spPr bwMode="auto">
          <a:xfrm>
            <a:off x="7760080" y="4372500"/>
            <a:ext cx="128240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2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0" name="Rectangle 141"/>
          <p:cNvSpPr>
            <a:spLocks noChangeArrowheads="1"/>
          </p:cNvSpPr>
          <p:nvPr/>
        </p:nvSpPr>
        <p:spPr bwMode="auto">
          <a:xfrm>
            <a:off x="9886042" y="4367310"/>
            <a:ext cx="157775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3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8795" y="5154493"/>
            <a:ext cx="1616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Интересно </a:t>
            </a:r>
            <a:r>
              <a:rPr lang="ru-RU" sz="1200" dirty="0">
                <a:solidFill>
                  <a:schemeClr val="bg1"/>
                </a:solidFill>
              </a:rPr>
              <a:t>и необычно проведёте время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72418" y="5154493"/>
            <a:ext cx="209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Узнаете историю, традиции и технологии производства и правила дегустации виски разных стран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67541" y="5154492"/>
            <a:ext cx="2012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Н</a:t>
            </a:r>
            <a:r>
              <a:rPr lang="ru-RU" sz="1200" dirty="0" smtClean="0">
                <a:solidFill>
                  <a:schemeClr val="bg1"/>
                </a:solidFill>
              </a:rPr>
              <a:t>аучитесь </a:t>
            </a:r>
            <a:r>
              <a:rPr lang="ru-RU" sz="1200" dirty="0">
                <a:solidFill>
                  <a:schemeClr val="bg1"/>
                </a:solidFill>
              </a:rPr>
              <a:t>правильно выбирать виски </a:t>
            </a:r>
            <a:r>
              <a:rPr lang="ru-RU" sz="1200" dirty="0" smtClean="0">
                <a:solidFill>
                  <a:schemeClr val="bg1"/>
                </a:solidFill>
              </a:rPr>
              <a:t>для себя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и в подарок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33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D1D1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003675" y="-1"/>
            <a:ext cx="2616200" cy="6858001"/>
          </a:xfrm>
          <a:prstGeom prst="rect">
            <a:avLst/>
          </a:prstGeom>
          <a:solidFill>
            <a:srgbClr val="ED91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95"/>
          <p:cNvSpPr>
            <a:spLocks noChangeArrowheads="1"/>
          </p:cNvSpPr>
          <p:nvPr/>
        </p:nvSpPr>
        <p:spPr bwMode="auto">
          <a:xfrm>
            <a:off x="1162050" y="-47625"/>
            <a:ext cx="74613" cy="2592388"/>
          </a:xfrm>
          <a:prstGeom prst="rect">
            <a:avLst/>
          </a:prstGeom>
          <a:solidFill>
            <a:srgbClr val="ED91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96"/>
          <p:cNvSpPr>
            <a:spLocks noChangeArrowheads="1"/>
          </p:cNvSpPr>
          <p:nvPr/>
        </p:nvSpPr>
        <p:spPr bwMode="auto">
          <a:xfrm>
            <a:off x="1162050" y="5894388"/>
            <a:ext cx="74613" cy="1011238"/>
          </a:xfrm>
          <a:prstGeom prst="rect">
            <a:avLst/>
          </a:prstGeom>
          <a:solidFill>
            <a:srgbClr val="ED91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-245533" y="3933172"/>
            <a:ext cx="28732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Интерьер </a:t>
            </a:r>
            <a:r>
              <a:rPr lang="en-US" sz="2000" b="1" dirty="0">
                <a:solidFill>
                  <a:schemeClr val="bg1"/>
                </a:solidFill>
              </a:rPr>
              <a:t>Whisky Rooms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8359080" y="3821299"/>
            <a:ext cx="317160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</a:rPr>
              <a:t>Б</a:t>
            </a:r>
            <a:r>
              <a:rPr lang="ru-RU" sz="2300" dirty="0" smtClean="0">
                <a:solidFill>
                  <a:schemeClr val="bg1"/>
                </a:solidFill>
              </a:rPr>
              <a:t>ар</a:t>
            </a:r>
            <a:r>
              <a:rPr lang="ru-RU" sz="1400" dirty="0">
                <a:solidFill>
                  <a:schemeClr val="bg1"/>
                </a:solidFill>
              </a:rPr>
              <a:t>, где можно попробовать редкие алкогольные </a:t>
            </a:r>
            <a:r>
              <a:rPr lang="ru-RU" sz="1400" dirty="0" smtClean="0">
                <a:solidFill>
                  <a:schemeClr val="bg1"/>
                </a:solidFill>
              </a:rPr>
              <a:t>напитки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59080" y="903019"/>
            <a:ext cx="366384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  <a:latin typeface="+mj-lt"/>
              </a:rPr>
              <a:t>Интерьер</a:t>
            </a:r>
            <a:r>
              <a:rPr lang="ru-RU" sz="23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23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1900" b="1" dirty="0" smtClean="0">
                <a:solidFill>
                  <a:srgbClr val="ED9131"/>
                </a:solidFill>
                <a:latin typeface="+mj-lt"/>
              </a:rPr>
              <a:t>в стиле постмодернизма </a:t>
            </a:r>
            <a:br>
              <a:rPr lang="ru-RU" sz="1900" b="1" dirty="0" smtClean="0">
                <a:solidFill>
                  <a:srgbClr val="ED9131"/>
                </a:solidFill>
                <a:latin typeface="+mj-lt"/>
              </a:rPr>
            </a:br>
            <a:r>
              <a:rPr lang="ru-RU" sz="1900" b="1" dirty="0" smtClean="0">
                <a:solidFill>
                  <a:srgbClr val="ED9131"/>
                </a:solidFill>
                <a:latin typeface="+mj-lt"/>
              </a:rPr>
              <a:t>с элементами </a:t>
            </a:r>
            <a:r>
              <a:rPr lang="ru-RU" sz="1900" b="1" dirty="0" err="1" smtClean="0">
                <a:solidFill>
                  <a:srgbClr val="ED9131"/>
                </a:solidFill>
                <a:latin typeface="+mj-lt"/>
              </a:rPr>
              <a:t>лофт</a:t>
            </a:r>
            <a:endParaRPr lang="en-US" sz="1900" b="1" dirty="0">
              <a:solidFill>
                <a:srgbClr val="ED913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9080" y="4445721"/>
            <a:ext cx="317160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err="1" smtClean="0">
                <a:solidFill>
                  <a:schemeClr val="bg1"/>
                </a:solidFill>
              </a:rPr>
              <a:t>Вип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для деловых встреч и </a:t>
            </a:r>
            <a:r>
              <a:rPr lang="ru-RU" sz="1400" dirty="0" smtClean="0">
                <a:solidFill>
                  <a:schemeClr val="bg1"/>
                </a:solidFill>
              </a:rPr>
              <a:t>переговоров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59080" y="5081371"/>
            <a:ext cx="317160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</a:rPr>
              <a:t>Бильярдная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с 10-футовым русским бильярдом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9"/>
          <p:cNvSpPr/>
          <p:nvPr/>
        </p:nvSpPr>
        <p:spPr>
          <a:xfrm>
            <a:off x="8359080" y="2961643"/>
            <a:ext cx="3171606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</a:rPr>
              <a:t>Банкетный </a:t>
            </a:r>
            <a:r>
              <a:rPr lang="ru-RU" sz="2300" dirty="0" smtClean="0">
                <a:solidFill>
                  <a:schemeClr val="bg1"/>
                </a:solidFill>
              </a:rPr>
              <a:t>зал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- </a:t>
            </a:r>
            <a:r>
              <a:rPr lang="ru-RU" sz="1400" dirty="0">
                <a:solidFill>
                  <a:schemeClr val="bg1"/>
                </a:solidFill>
              </a:rPr>
              <a:t>идеальное место проведения банкетных мероприятий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ru-RU" sz="1100" dirty="0">
                <a:solidFill>
                  <a:schemeClr val="bg1"/>
                </a:solidFill>
              </a:rPr>
              <a:t/>
            </a:r>
            <a:br>
              <a:rPr lang="ru-RU" sz="1100" dirty="0">
                <a:solidFill>
                  <a:schemeClr val="bg1"/>
                </a:solidFill>
              </a:rPr>
            </a:br>
            <a:endParaRPr lang="en-US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 9"/>
          <p:cNvSpPr/>
          <p:nvPr/>
        </p:nvSpPr>
        <p:spPr>
          <a:xfrm>
            <a:off x="8359080" y="2176813"/>
            <a:ext cx="31716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ED9131"/>
                </a:solidFill>
              </a:rPr>
              <a:t>Название </a:t>
            </a:r>
            <a:r>
              <a:rPr lang="en-US" sz="1500" dirty="0" smtClean="0">
                <a:solidFill>
                  <a:srgbClr val="ED9131"/>
                </a:solidFill>
              </a:rPr>
              <a:t>Whisky Rooms </a:t>
            </a:r>
            <a:r>
              <a:rPr lang="ru-RU" sz="1500" dirty="0" smtClean="0">
                <a:solidFill>
                  <a:srgbClr val="ED9131"/>
                </a:solidFill>
              </a:rPr>
              <a:t>выбрано </a:t>
            </a:r>
            <a:r>
              <a:rPr lang="ru-RU" sz="1500" dirty="0">
                <a:solidFill>
                  <a:srgbClr val="ED9131"/>
                </a:solidFill>
              </a:rPr>
              <a:t>не случайно. Каждая комната имеет свой характер и настроение. </a:t>
            </a:r>
            <a:endParaRPr lang="en-US" sz="1500" b="1" dirty="0">
              <a:solidFill>
                <a:srgbClr val="ED9131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4814" y="1062033"/>
            <a:ext cx="3017838" cy="1908175"/>
          </a:xfrm>
        </p:spPr>
      </p:pic>
      <p:pic>
        <p:nvPicPr>
          <p:cNvPr id="22" name="Рисунок 2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41373" y="3111003"/>
            <a:ext cx="3017838" cy="2606675"/>
          </a:xfrm>
        </p:spPr>
      </p:pic>
      <p:pic>
        <p:nvPicPr>
          <p:cNvPr id="26" name="Рисунок 25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91665" y="1062033"/>
            <a:ext cx="3017838" cy="2606675"/>
          </a:xfrm>
        </p:spPr>
      </p:pic>
      <p:pic>
        <p:nvPicPr>
          <p:cNvPr id="32" name="Рисунок 31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91665" y="3809503"/>
            <a:ext cx="3017838" cy="1908175"/>
          </a:xfrm>
        </p:spPr>
      </p:pic>
    </p:spTree>
    <p:extLst>
      <p:ext uri="{BB962C8B-B14F-4D97-AF65-F5344CB8AC3E}">
        <p14:creationId xmlns:p14="http://schemas.microsoft.com/office/powerpoint/2010/main" val="396515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2124944" y="733681"/>
            <a:ext cx="3703638" cy="5056188"/>
          </a:xfrm>
          <a:prstGeom prst="rect">
            <a:avLst/>
          </a:prstGeom>
          <a:solidFill>
            <a:srgbClr val="ED913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84624" y="1204591"/>
            <a:ext cx="3703638" cy="5056188"/>
          </a:xfrm>
          <a:prstGeom prst="rect">
            <a:avLst/>
          </a:prstGeom>
          <a:noFill/>
          <a:ln w="38100">
            <a:solidFill>
              <a:srgbClr val="ED9131">
                <a:alpha val="7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35146" y="1897811"/>
            <a:ext cx="3002594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700" b="1" dirty="0" smtClean="0">
                <a:solidFill>
                  <a:schemeClr val="bg1"/>
                </a:solidFill>
                <a:latin typeface="+mj-lt"/>
              </a:rPr>
              <a:t>В барной карте</a:t>
            </a:r>
          </a:p>
          <a:p>
            <a:r>
              <a:rPr lang="en-US" sz="2700" dirty="0" smtClean="0">
                <a:solidFill>
                  <a:schemeClr val="bg1"/>
                </a:solidFill>
              </a:rPr>
              <a:t>Whisky Rooms </a:t>
            </a:r>
            <a:r>
              <a:rPr lang="ru-RU" sz="2800" dirty="0" smtClean="0"/>
              <a:t>более </a:t>
            </a:r>
            <a:r>
              <a:rPr lang="ru-RU" sz="2800" dirty="0"/>
              <a:t>300 образцов виски </a:t>
            </a:r>
          </a:p>
          <a:p>
            <a:r>
              <a:rPr lang="ru-RU" sz="2800" dirty="0"/>
              <a:t>и 50 образцов </a:t>
            </a:r>
            <a:r>
              <a:rPr lang="ru-RU" sz="2800" dirty="0" smtClean="0"/>
              <a:t>рома со </a:t>
            </a:r>
            <a:r>
              <a:rPr lang="ru-RU" sz="2800" dirty="0"/>
              <a:t>всего </a:t>
            </a:r>
            <a:r>
              <a:rPr lang="ru-RU" sz="2800" dirty="0" smtClean="0"/>
              <a:t>мира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D1D1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1095" y="954833"/>
            <a:ext cx="255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chemeClr val="bg1"/>
                </a:solidFill>
                <a:latin typeface="+mj-lt"/>
              </a:rPr>
              <a:t>Авторское</a:t>
            </a:r>
            <a:r>
              <a:rPr lang="en-US" sz="27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700" b="1" dirty="0" smtClean="0">
                <a:solidFill>
                  <a:schemeClr val="bg1"/>
                </a:solidFill>
                <a:latin typeface="+mj-lt"/>
              </a:rPr>
              <a:t>меню</a:t>
            </a:r>
            <a:r>
              <a:rPr lang="ru-RU" sz="2700" b="1" dirty="0" smtClean="0">
                <a:solidFill>
                  <a:srgbClr val="ED9131"/>
                </a:solidFill>
                <a:latin typeface="+mj-lt"/>
              </a:rPr>
              <a:t> </a:t>
            </a:r>
            <a:r>
              <a:rPr lang="en-US" sz="1900" b="1" dirty="0" smtClean="0">
                <a:solidFill>
                  <a:srgbClr val="ED9131"/>
                </a:solidFill>
                <a:latin typeface="+mj-lt"/>
              </a:rPr>
              <a:t/>
            </a:r>
            <a:br>
              <a:rPr lang="en-US" sz="1900" b="1" dirty="0" smtClean="0">
                <a:solidFill>
                  <a:srgbClr val="ED9131"/>
                </a:solidFill>
                <a:latin typeface="+mj-lt"/>
              </a:rPr>
            </a:br>
            <a:r>
              <a:rPr lang="ru-RU" sz="1500" b="1" dirty="0" smtClean="0">
                <a:solidFill>
                  <a:srgbClr val="ED9131"/>
                </a:solidFill>
                <a:latin typeface="+mj-lt"/>
              </a:rPr>
              <a:t>с лёгким шотландским акцентом </a:t>
            </a:r>
          </a:p>
          <a:p>
            <a:r>
              <a:rPr lang="ru-RU" sz="1500" b="1" dirty="0" smtClean="0">
                <a:solidFill>
                  <a:srgbClr val="ED9131"/>
                </a:solidFill>
                <a:latin typeface="+mj-lt"/>
              </a:rPr>
              <a:t>и закусочные сеты</a:t>
            </a:r>
            <a:endParaRPr lang="en-US" sz="1500" b="1" dirty="0">
              <a:solidFill>
                <a:srgbClr val="ED9131"/>
              </a:solidFill>
              <a:latin typeface="+mj-lt"/>
            </a:endParaRPr>
          </a:p>
        </p:txBody>
      </p:sp>
      <p:sp>
        <p:nvSpPr>
          <p:cNvPr id="9" name="Rectangle 42"/>
          <p:cNvSpPr>
            <a:spLocks noChangeArrowheads="1"/>
          </p:cNvSpPr>
          <p:nvPr/>
        </p:nvSpPr>
        <p:spPr bwMode="auto">
          <a:xfrm>
            <a:off x="6567488" y="4753688"/>
            <a:ext cx="1606550" cy="50962"/>
          </a:xfrm>
          <a:prstGeom prst="rect">
            <a:avLst/>
          </a:prstGeom>
          <a:solidFill>
            <a:srgbClr val="ED91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32460" y="3787442"/>
            <a:ext cx="517006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chemeClr val="bg1"/>
                </a:solidFill>
                <a:latin typeface="+mj-lt"/>
              </a:rPr>
              <a:t>Осётр </a:t>
            </a:r>
            <a:r>
              <a:rPr lang="ru-RU" sz="2700" b="1" smtClean="0">
                <a:solidFill>
                  <a:schemeClr val="bg1"/>
                </a:solidFill>
                <a:latin typeface="+mj-lt"/>
              </a:rPr>
              <a:t>и стерлядь</a:t>
            </a:r>
            <a:r>
              <a:rPr lang="en-US" sz="2700" b="1" smtClean="0">
                <a:solidFill>
                  <a:srgbClr val="ED9131"/>
                </a:solidFill>
                <a:latin typeface="+mj-lt"/>
              </a:rPr>
              <a:t> </a:t>
            </a:r>
            <a:endParaRPr lang="en-US" sz="2700" b="1" dirty="0" smtClean="0">
              <a:solidFill>
                <a:srgbClr val="ED9131"/>
              </a:solidFill>
              <a:latin typeface="+mj-lt"/>
            </a:endParaRPr>
          </a:p>
          <a:p>
            <a:r>
              <a:rPr lang="ru-RU" sz="1900" b="1" dirty="0" smtClean="0">
                <a:solidFill>
                  <a:srgbClr val="ED9131"/>
                </a:solidFill>
                <a:latin typeface="+mj-lt"/>
              </a:rPr>
              <a:t>горячего копчения</a:t>
            </a:r>
            <a:endParaRPr lang="en-US" sz="1900" b="1" dirty="0">
              <a:solidFill>
                <a:srgbClr val="ED913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095" y="2419624"/>
            <a:ext cx="26141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</a:rPr>
              <a:t>Мы </a:t>
            </a:r>
            <a:r>
              <a:rPr lang="ru-RU" sz="1300" dirty="0" smtClean="0">
                <a:solidFill>
                  <a:schemeClr val="bg1"/>
                </a:solidFill>
              </a:rPr>
              <a:t>делаем всё самостоятельно</a:t>
            </a:r>
            <a:r>
              <a:rPr lang="ru-RU" sz="1300" dirty="0">
                <a:solidFill>
                  <a:schemeClr val="bg1"/>
                </a:solidFill>
              </a:rPr>
              <a:t> </a:t>
            </a:r>
            <a:r>
              <a:rPr lang="ru-RU" sz="1300" dirty="0" smtClean="0">
                <a:solidFill>
                  <a:schemeClr val="bg1"/>
                </a:solidFill>
              </a:rPr>
              <a:t>- </a:t>
            </a:r>
            <a:r>
              <a:rPr lang="ru-RU" sz="1300" dirty="0">
                <a:solidFill>
                  <a:schemeClr val="bg1"/>
                </a:solidFill>
              </a:rPr>
              <a:t>о</a:t>
            </a:r>
            <a:r>
              <a:rPr lang="ru-RU" sz="1300" dirty="0" smtClean="0">
                <a:solidFill>
                  <a:schemeClr val="bg1"/>
                </a:solidFill>
              </a:rPr>
              <a:t>т </a:t>
            </a:r>
            <a:r>
              <a:rPr lang="ru-RU" sz="1300" dirty="0">
                <a:solidFill>
                  <a:schemeClr val="bg1"/>
                </a:solidFill>
              </a:rPr>
              <a:t>выпечки </a:t>
            </a:r>
            <a:r>
              <a:rPr lang="ru-RU" sz="1300" dirty="0" smtClean="0">
                <a:solidFill>
                  <a:schemeClr val="bg1"/>
                </a:solidFill>
              </a:rPr>
              <a:t>хлеба до маринованных овощей </a:t>
            </a:r>
            <a:r>
              <a:rPr lang="ru-RU" sz="1300" dirty="0">
                <a:solidFill>
                  <a:schemeClr val="bg1"/>
                </a:solidFill>
              </a:rPr>
              <a:t>и </a:t>
            </a:r>
            <a:r>
              <a:rPr lang="ru-RU" sz="1300" dirty="0" err="1" smtClean="0">
                <a:solidFill>
                  <a:schemeClr val="bg1"/>
                </a:solidFill>
              </a:rPr>
              <a:t>сыровяленного</a:t>
            </a:r>
            <a:r>
              <a:rPr lang="ru-RU" sz="1300" dirty="0" smtClean="0">
                <a:solidFill>
                  <a:schemeClr val="bg1"/>
                </a:solidFill>
              </a:rPr>
              <a:t> мяса</a:t>
            </a:r>
            <a:endParaRPr lang="en-US" sz="13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414" y="823913"/>
            <a:ext cx="2495550" cy="2493963"/>
          </a:xfrm>
        </p:spPr>
      </p:pic>
      <p:pic>
        <p:nvPicPr>
          <p:cNvPr id="28" name="Рисунок 27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58" r="16658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22988" y="823913"/>
            <a:ext cx="2495550" cy="2493963"/>
          </a:xfrm>
        </p:spPr>
      </p:pic>
      <p:pic>
        <p:nvPicPr>
          <p:cNvPr id="30" name="Рисунок 29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595135" y="2236431"/>
            <a:ext cx="1606550" cy="50962"/>
          </a:xfrm>
          <a:prstGeom prst="rect">
            <a:avLst/>
          </a:prstGeom>
          <a:solidFill>
            <a:srgbClr val="ED91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ectangle 10"/>
          <p:cNvSpPr/>
          <p:nvPr/>
        </p:nvSpPr>
        <p:spPr>
          <a:xfrm>
            <a:off x="6432460" y="5057227"/>
            <a:ext cx="4255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Специальное предложение для </a:t>
            </a:r>
            <a:r>
              <a:rPr lang="ru-RU" sz="1400" dirty="0">
                <a:solidFill>
                  <a:schemeClr val="bg1"/>
                </a:solidFill>
              </a:rPr>
              <a:t>банкетных мероприятий - </a:t>
            </a:r>
            <a:r>
              <a:rPr lang="ru-RU" sz="1400" dirty="0" smtClean="0">
                <a:solidFill>
                  <a:schemeClr val="bg1"/>
                </a:solidFill>
              </a:rPr>
              <a:t> осётр </a:t>
            </a:r>
            <a:r>
              <a:rPr lang="ru-RU" sz="1400">
                <a:solidFill>
                  <a:schemeClr val="bg1"/>
                </a:solidFill>
              </a:rPr>
              <a:t>и </a:t>
            </a:r>
            <a:r>
              <a:rPr lang="ru-RU" sz="1400" smtClean="0">
                <a:solidFill>
                  <a:schemeClr val="bg1"/>
                </a:solidFill>
              </a:rPr>
              <a:t>стерлядь </a:t>
            </a:r>
            <a:r>
              <a:rPr lang="ru-RU" sz="1400" dirty="0">
                <a:solidFill>
                  <a:schemeClr val="bg1"/>
                </a:solidFill>
              </a:rPr>
              <a:t>горячего </a:t>
            </a:r>
            <a:r>
              <a:rPr lang="ru-RU" sz="1400" dirty="0" smtClean="0">
                <a:solidFill>
                  <a:schemeClr val="bg1"/>
                </a:solidFill>
              </a:rPr>
              <a:t>копчения</a:t>
            </a:r>
          </a:p>
          <a:p>
            <a:r>
              <a:rPr lang="ru-RU" sz="1400" dirty="0">
                <a:solidFill>
                  <a:schemeClr val="bg1"/>
                </a:solidFill>
              </a:rPr>
              <a:t>о</a:t>
            </a:r>
            <a:r>
              <a:rPr lang="ru-RU" sz="1400" dirty="0" smtClean="0">
                <a:solidFill>
                  <a:schemeClr val="bg1"/>
                </a:solidFill>
              </a:rPr>
              <a:t>т наших партнёров компании </a:t>
            </a:r>
            <a:r>
              <a:rPr lang="ru-RU" sz="1400" dirty="0" err="1" smtClean="0">
                <a:solidFill>
                  <a:schemeClr val="bg1"/>
                </a:solidFill>
              </a:rPr>
              <a:t>ФишАрт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9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B963BE22-028B-4D06-AE3F-21FCE98C4A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17368"/>
            <a:ext cx="12191999" cy="81229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FE25551-F0CD-4F01-BC01-93AB9AD63763}"/>
              </a:ext>
            </a:extLst>
          </p:cNvPr>
          <p:cNvSpPr txBox="1"/>
          <p:nvPr/>
        </p:nvSpPr>
        <p:spPr>
          <a:xfrm>
            <a:off x="-1" y="3022421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rgbClr val="FCBF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ОСЕТРОВАЯ ИКРА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CBF4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CB59888-8D9A-4C63-9343-F0BF3A89A092}"/>
              </a:ext>
            </a:extLst>
          </p:cNvPr>
          <p:cNvSpPr txBox="1"/>
          <p:nvPr/>
        </p:nvSpPr>
        <p:spPr>
          <a:xfrm>
            <a:off x="1" y="2850714"/>
            <a:ext cx="1219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5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МАЛОСОЛЬНАЯ</a:t>
            </a:r>
            <a:endParaRPr kumimoji="0" lang="en-US" sz="2000" b="0" i="0" u="none" strike="noStrike" kern="1200" cap="none" spc="5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09935488-0C96-428A-A10B-21E0FE22E41C}"/>
              </a:ext>
            </a:extLst>
          </p:cNvPr>
          <p:cNvSpPr/>
          <p:nvPr/>
        </p:nvSpPr>
        <p:spPr>
          <a:xfrm>
            <a:off x="3638614" y="387171"/>
            <a:ext cx="4914213" cy="474574"/>
          </a:xfrm>
          <a:prstGeom prst="roundRect">
            <a:avLst>
              <a:gd name="adj" fmla="val 50000"/>
            </a:avLst>
          </a:prstGeom>
          <a:solidFill>
            <a:srgbClr val="ED9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DBE4769-AA00-4592-9F41-2A4CCD867763}"/>
              </a:ext>
            </a:extLst>
          </p:cNvPr>
          <p:cNvSpPr txBox="1"/>
          <p:nvPr/>
        </p:nvSpPr>
        <p:spPr>
          <a:xfrm>
            <a:off x="3765719" y="421608"/>
            <a:ext cx="46600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30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ФишАрт</a:t>
            </a:r>
            <a:r>
              <a:rPr kumimoji="0" lang="ru-RU" sz="17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специально для </a:t>
            </a:r>
            <a:r>
              <a:rPr kumimoji="0" lang="en-US" sz="17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Whisky Rooms</a:t>
            </a:r>
            <a:endParaRPr kumimoji="0" lang="en-US" sz="17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82"/>
          <p:cNvSpPr>
            <a:spLocks noChangeArrowheads="1"/>
          </p:cNvSpPr>
          <p:nvPr/>
        </p:nvSpPr>
        <p:spPr bwMode="auto">
          <a:xfrm>
            <a:off x="2107127" y="4143624"/>
            <a:ext cx="7977188" cy="1958017"/>
          </a:xfrm>
          <a:prstGeom prst="rect">
            <a:avLst/>
          </a:prstGeom>
          <a:solidFill>
            <a:srgbClr val="0D0D0D">
              <a:alpha val="7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34964" y="4222750"/>
            <a:ext cx="746816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err="1">
                <a:solidFill>
                  <a:srgbClr val="ED9131"/>
                </a:solidFill>
              </a:rPr>
              <a:t>ФишАрт</a:t>
            </a:r>
            <a:r>
              <a:rPr lang="ru-RU" dirty="0">
                <a:solidFill>
                  <a:srgbClr val="ED913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- небольшая ферма по выращиванию осетровых в Астраханской области. Все сотрудники профессионально и с любовью занимаются разведением чистокровных особей русского осетра и стерляди, обеспечивают высокое качество предлагаемой продукции за счёт создания максимально комфортных и правильных условий содержания рыбы, а именно: контролируют уровень кислорода в воде, оптимально размещают рыбу в садках правильной глубины, кормят только натуральными кормами, следят за состоянием рыбы с помощью УЗИ.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43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D1D1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003675" y="-1"/>
            <a:ext cx="2616200" cy="6858001"/>
          </a:xfrm>
          <a:prstGeom prst="rect">
            <a:avLst/>
          </a:prstGeom>
          <a:solidFill>
            <a:srgbClr val="ED91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95"/>
          <p:cNvSpPr>
            <a:spLocks noChangeArrowheads="1"/>
          </p:cNvSpPr>
          <p:nvPr/>
        </p:nvSpPr>
        <p:spPr bwMode="auto">
          <a:xfrm>
            <a:off x="1162050" y="-47625"/>
            <a:ext cx="74613" cy="2592388"/>
          </a:xfrm>
          <a:prstGeom prst="rect">
            <a:avLst/>
          </a:prstGeom>
          <a:solidFill>
            <a:srgbClr val="ED91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96"/>
          <p:cNvSpPr>
            <a:spLocks noChangeArrowheads="1"/>
          </p:cNvSpPr>
          <p:nvPr/>
        </p:nvSpPr>
        <p:spPr bwMode="auto">
          <a:xfrm>
            <a:off x="1162050" y="5894388"/>
            <a:ext cx="74613" cy="1011238"/>
          </a:xfrm>
          <a:prstGeom prst="rect">
            <a:avLst/>
          </a:prstGeom>
          <a:solidFill>
            <a:srgbClr val="ED91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-426190" y="4025263"/>
            <a:ext cx="323454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Арт-пространство </a:t>
            </a:r>
            <a:r>
              <a:rPr lang="en-US" sz="1700" b="1" dirty="0" smtClean="0">
                <a:solidFill>
                  <a:schemeClr val="bg1"/>
                </a:solidFill>
              </a:rPr>
              <a:t>Whisky </a:t>
            </a:r>
            <a:r>
              <a:rPr lang="en-US" sz="1700" b="1" dirty="0">
                <a:solidFill>
                  <a:schemeClr val="bg1"/>
                </a:solidFill>
              </a:rPr>
              <a:t>Rooms</a:t>
            </a:r>
            <a:endParaRPr lang="en-US" sz="1700" dirty="0"/>
          </a:p>
        </p:txBody>
      </p:sp>
      <p:sp>
        <p:nvSpPr>
          <p:cNvPr id="11" name="Rectangle 10"/>
          <p:cNvSpPr/>
          <p:nvPr/>
        </p:nvSpPr>
        <p:spPr>
          <a:xfrm>
            <a:off x="8359080" y="903019"/>
            <a:ext cx="3663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+mj-lt"/>
              </a:rPr>
              <a:t>Whisky Rooms</a:t>
            </a:r>
            <a:r>
              <a:rPr lang="ru-RU" sz="23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23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1900" b="1" dirty="0" smtClean="0">
                <a:solidFill>
                  <a:srgbClr val="ED9131"/>
                </a:solidFill>
                <a:latin typeface="+mj-lt"/>
              </a:rPr>
              <a:t>это клуб</a:t>
            </a:r>
            <a:endParaRPr lang="en-US" sz="1900" b="1" dirty="0">
              <a:solidFill>
                <a:srgbClr val="ED913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59080" y="2308488"/>
            <a:ext cx="317160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 </a:t>
            </a:r>
            <a:r>
              <a:rPr lang="ru-RU" sz="1400" dirty="0">
                <a:solidFill>
                  <a:schemeClr val="bg1"/>
                </a:solidFill>
              </a:rPr>
              <a:t>большим уважением к людям, их увлечению и общению через призму общего хобби, с любовью к виски, где происходят не только знакомства с новинками виски-индустрии, выступают известные лидеры мнений и виски-эксперты со всего мира, но и презентации новых книг, выставки картин - наши клубные вечера «женят» виски с искусством - театром, музыкой, литературой и </a:t>
            </a:r>
            <a:r>
              <a:rPr lang="ru-RU" sz="1400" dirty="0" smtClean="0">
                <a:solidFill>
                  <a:schemeClr val="bg1"/>
                </a:solidFill>
              </a:rPr>
              <a:t>живописью.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4814" y="1062033"/>
            <a:ext cx="3017838" cy="1908175"/>
          </a:xfrm>
        </p:spPr>
      </p:pic>
      <p:pic>
        <p:nvPicPr>
          <p:cNvPr id="17" name="Рисунок 1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95051" y="1062033"/>
            <a:ext cx="3017838" cy="2606675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4814" y="3111003"/>
            <a:ext cx="3017838" cy="2606675"/>
          </a:xfrm>
        </p:spPr>
      </p:pic>
      <p:pic>
        <p:nvPicPr>
          <p:cNvPr id="37" name="Рисунок 36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95052" y="3809503"/>
            <a:ext cx="3017837" cy="1908175"/>
          </a:xfrm>
        </p:spPr>
      </p:pic>
    </p:spTree>
    <p:extLst>
      <p:ext uri="{BB962C8B-B14F-4D97-AF65-F5344CB8AC3E}">
        <p14:creationId xmlns:p14="http://schemas.microsoft.com/office/powerpoint/2010/main" val="24578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3228</TotalTime>
  <Words>691</Words>
  <Application>Microsoft Office PowerPoint</Application>
  <PresentationFormat>Широкоэкранный</PresentationFormat>
  <Paragraphs>82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bold</vt:lpstr>
      <vt:lpstr>Calibri Light</vt:lpstr>
      <vt:lpstr>Lato Hairline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gani</dc:creator>
  <cp:lastModifiedBy>user</cp:lastModifiedBy>
  <cp:revision>141</cp:revision>
  <dcterms:created xsi:type="dcterms:W3CDTF">2020-06-02T17:22:53Z</dcterms:created>
  <dcterms:modified xsi:type="dcterms:W3CDTF">2023-05-24T09:57:17Z</dcterms:modified>
</cp:coreProperties>
</file>