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58" r:id="rId8"/>
    <p:sldId id="257" r:id="rId9"/>
    <p:sldId id="259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501E"/>
    <a:srgbClr val="FFD5C9"/>
    <a:srgbClr val="080400"/>
    <a:srgbClr val="311E01"/>
    <a:srgbClr val="EC4A4A"/>
    <a:srgbClr val="FFABAB"/>
    <a:srgbClr val="FFCFA3"/>
    <a:srgbClr val="FFECA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01" autoAdjust="0"/>
    <p:restoredTop sz="94667" autoAdjust="0"/>
  </p:normalViewPr>
  <p:slideViewPr>
    <p:cSldViewPr>
      <p:cViewPr>
        <p:scale>
          <a:sx n="66" d="100"/>
          <a:sy n="66" d="100"/>
        </p:scale>
        <p:origin x="-1934" y="-46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799-9DF2-429A-BB1A-AE3EBAEA0BC6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44E9-F34A-45A9-8AC0-68760D1E1D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799-9DF2-429A-BB1A-AE3EBAEA0BC6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44E9-F34A-45A9-8AC0-68760D1E1D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799-9DF2-429A-BB1A-AE3EBAEA0BC6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44E9-F34A-45A9-8AC0-68760D1E1D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799-9DF2-429A-BB1A-AE3EBAEA0BC6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44E9-F34A-45A9-8AC0-68760D1E1D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799-9DF2-429A-BB1A-AE3EBAEA0BC6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B3A44E9-F34A-45A9-8AC0-68760D1E1D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799-9DF2-429A-BB1A-AE3EBAEA0BC6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44E9-F34A-45A9-8AC0-68760D1E1D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799-9DF2-429A-BB1A-AE3EBAEA0BC6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44E9-F34A-45A9-8AC0-68760D1E1D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799-9DF2-429A-BB1A-AE3EBAEA0BC6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44E9-F34A-45A9-8AC0-68760D1E1D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799-9DF2-429A-BB1A-AE3EBAEA0BC6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44E9-F34A-45A9-8AC0-68760D1E1D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799-9DF2-429A-BB1A-AE3EBAEA0BC6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44E9-F34A-45A9-8AC0-68760D1E1D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799-9DF2-429A-BB1A-AE3EBAEA0BC6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44E9-F34A-45A9-8AC0-68760D1E1D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FD0B799-9DF2-429A-BB1A-AE3EBAEA0BC6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B3A44E9-F34A-45A9-8AC0-68760D1E1D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D5C9">
                <a:tint val="45000"/>
                <a:satMod val="400000"/>
              </a:srgbClr>
            </a:duotone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CAF">
                  <a:alpha val="49804"/>
                </a:srgbClr>
              </a:gs>
              <a:gs pos="45000">
                <a:srgbClr val="FFCFA3">
                  <a:alpha val="49804"/>
                </a:srgbClr>
              </a:gs>
              <a:gs pos="70000">
                <a:srgbClr val="FFABAB">
                  <a:alpha val="49804"/>
                </a:srgbClr>
              </a:gs>
              <a:gs pos="100000">
                <a:srgbClr val="EC4A4A">
                  <a:alpha val="49804"/>
                </a:srgbClr>
              </a:gs>
            </a:gsLst>
            <a:lin ang="5400000" scaled="0"/>
            <a:tileRect r="-100000" b="-100000"/>
          </a:gradFill>
          <a:ln>
            <a:solidFill>
              <a:srgbClr val="A35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9086" y="2143116"/>
            <a:ext cx="4467228" cy="4000528"/>
          </a:xfrm>
        </p:spPr>
        <p:txBody>
          <a:bodyPr>
            <a:normAutofit fontScale="62500" lnSpcReduction="20000"/>
          </a:bodyPr>
          <a:lstStyle/>
          <a:p>
            <a:pPr indent="432000" algn="l"/>
            <a:r>
              <a:rPr lang="ru-RU" sz="3600" dirty="0">
                <a:solidFill>
                  <a:srgbClr val="311E01"/>
                </a:solidFill>
                <a:latin typeface="Constantia" pitchFamily="18" charset="0"/>
              </a:rPr>
              <a:t>Оптимальное соотношение цены и качества – это главное преимущество нашей гостиницы. </a:t>
            </a:r>
            <a:endParaRPr lang="en-US" sz="3600" dirty="0">
              <a:solidFill>
                <a:srgbClr val="311E01"/>
              </a:solidFill>
              <a:latin typeface="Constantia" pitchFamily="18" charset="0"/>
            </a:endParaRPr>
          </a:p>
          <a:p>
            <a:pPr indent="432000" algn="l"/>
            <a:r>
              <a:rPr lang="ru-RU" sz="3600" dirty="0">
                <a:solidFill>
                  <a:srgbClr val="311E01"/>
                </a:solidFill>
                <a:latin typeface="Constantia" pitchFamily="18" charset="0"/>
              </a:rPr>
              <a:t>Гостиница располагается в деловом центре города, до нее легко и быстро </a:t>
            </a:r>
            <a:r>
              <a:rPr lang="ru-RU" sz="3600" dirty="0" smtClean="0">
                <a:solidFill>
                  <a:srgbClr val="311E01"/>
                </a:solidFill>
                <a:latin typeface="Constantia" pitchFamily="18" charset="0"/>
              </a:rPr>
              <a:t>добраться </a:t>
            </a:r>
            <a:r>
              <a:rPr lang="ru-RU" sz="3600" dirty="0">
                <a:solidFill>
                  <a:srgbClr val="311E01"/>
                </a:solidFill>
                <a:latin typeface="Constantia" pitchFamily="18" charset="0"/>
              </a:rPr>
              <a:t>из аэропорта и от железнодорожного вокзала.</a:t>
            </a:r>
          </a:p>
          <a:p>
            <a:pPr indent="432000" algn="l"/>
            <a:r>
              <a:rPr lang="ru-RU" sz="3600" dirty="0">
                <a:solidFill>
                  <a:srgbClr val="311E01"/>
                </a:solidFill>
                <a:latin typeface="Constantia" pitchFamily="18" charset="0"/>
              </a:rPr>
              <a:t>Рядом с гостиницей имеется огромное количество больших магазинов, офисов, банков и ресторанов. </a:t>
            </a:r>
          </a:p>
          <a:p>
            <a:pPr algn="l"/>
            <a:endParaRPr lang="ru-RU" dirty="0"/>
          </a:p>
        </p:txBody>
      </p:sp>
      <p:pic>
        <p:nvPicPr>
          <p:cNvPr id="1026" name="Picture 2" descr="\\Hleader\Common\отдел продаж\Презентация 6 апреля\1 - Фасад\Фаса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8825">
            <a:off x="4947452" y="2841375"/>
            <a:ext cx="3667721" cy="27492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0" y="285728"/>
            <a:ext cx="9144000" cy="1571636"/>
          </a:xfrm>
          <a:prstGeom prst="rect">
            <a:avLst/>
          </a:prstGeom>
          <a:gradFill flip="none" rotWithShape="1">
            <a:gsLst>
              <a:gs pos="0">
                <a:srgbClr val="A3501E">
                  <a:shade val="30000"/>
                  <a:satMod val="115000"/>
                  <a:alpha val="30000"/>
                </a:srgbClr>
              </a:gs>
              <a:gs pos="50000">
                <a:srgbClr val="A3501E">
                  <a:shade val="67500"/>
                  <a:satMod val="115000"/>
                  <a:alpha val="20000"/>
                </a:srgbClr>
              </a:gs>
              <a:gs pos="100000">
                <a:srgbClr val="A3501E">
                  <a:shade val="100000"/>
                  <a:satMod val="115000"/>
                  <a:alpha val="1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928794" y="214290"/>
            <a:ext cx="5636478" cy="156966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>
                <a:gradFill flip="none" rotWithShape="1">
                  <a:gsLst>
                    <a:gs pos="0">
                      <a:srgbClr val="A3501E">
                        <a:shade val="30000"/>
                        <a:satMod val="115000"/>
                      </a:srgbClr>
                    </a:gs>
                    <a:gs pos="50000">
                      <a:srgbClr val="A3501E">
                        <a:shade val="67500"/>
                        <a:satMod val="115000"/>
                      </a:srgbClr>
                    </a:gs>
                    <a:gs pos="100000">
                      <a:srgbClr val="A3501E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139700" dist="1143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Гостиница</a:t>
            </a:r>
          </a:p>
          <a:p>
            <a:pPr algn="ctr"/>
            <a:r>
              <a:rPr lang="ru-RU" sz="4800" b="1" dirty="0">
                <a:gradFill flip="none" rotWithShape="1">
                  <a:gsLst>
                    <a:gs pos="0">
                      <a:srgbClr val="A3501E">
                        <a:shade val="30000"/>
                        <a:satMod val="115000"/>
                      </a:srgbClr>
                    </a:gs>
                    <a:gs pos="50000">
                      <a:srgbClr val="A3501E">
                        <a:shade val="67500"/>
                        <a:satMod val="115000"/>
                      </a:srgbClr>
                    </a:gs>
                    <a:gs pos="100000">
                      <a:srgbClr val="A3501E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139700" dist="1143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«Державинская»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D5C9">
                <a:tint val="45000"/>
                <a:satMod val="400000"/>
              </a:srgbClr>
            </a:duotone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CAF">
                  <a:alpha val="49804"/>
                </a:srgbClr>
              </a:gs>
              <a:gs pos="45000">
                <a:srgbClr val="FFCFA3">
                  <a:alpha val="49804"/>
                </a:srgbClr>
              </a:gs>
              <a:gs pos="70000">
                <a:srgbClr val="FFABAB">
                  <a:alpha val="49804"/>
                </a:srgbClr>
              </a:gs>
              <a:gs pos="100000">
                <a:srgbClr val="EC4A4A">
                  <a:alpha val="49804"/>
                </a:srgbClr>
              </a:gs>
            </a:gsLst>
            <a:lin ang="5400000" scaled="0"/>
            <a:tileRect r="-100000" b="-100000"/>
          </a:gradFill>
          <a:ln>
            <a:solidFill>
              <a:srgbClr val="A35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85728"/>
            <a:ext cx="9144000" cy="714380"/>
          </a:xfrm>
          <a:prstGeom prst="rect">
            <a:avLst/>
          </a:prstGeom>
          <a:gradFill flip="none" rotWithShape="1">
            <a:gsLst>
              <a:gs pos="0">
                <a:srgbClr val="A3501E">
                  <a:alpha val="1000"/>
                </a:srgbClr>
              </a:gs>
              <a:gs pos="50000">
                <a:srgbClr val="A3501E">
                  <a:shade val="67500"/>
                  <a:satMod val="115000"/>
                  <a:alpha val="20000"/>
                </a:srgbClr>
              </a:gs>
              <a:gs pos="100000">
                <a:srgbClr val="A3501E">
                  <a:shade val="100000"/>
                  <a:satMod val="115000"/>
                  <a:alpha val="1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4282" y="285728"/>
            <a:ext cx="8715436" cy="646331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gradFill flip="none" rotWithShape="1">
                  <a:gsLst>
                    <a:gs pos="0">
                      <a:srgbClr val="A3501E">
                        <a:shade val="30000"/>
                        <a:satMod val="115000"/>
                      </a:srgbClr>
                    </a:gs>
                    <a:gs pos="50000">
                      <a:srgbClr val="A3501E">
                        <a:shade val="67500"/>
                        <a:satMod val="115000"/>
                      </a:srgbClr>
                    </a:gs>
                    <a:gs pos="100000">
                      <a:srgbClr val="A3501E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139700" dist="1143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Гостиница «Державинская»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500570"/>
            <a:ext cx="8229600" cy="19288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311E01"/>
                </a:solidFill>
                <a:latin typeface="Constantia" pitchFamily="18" charset="0"/>
              </a:rPr>
              <a:t>Мы </a:t>
            </a:r>
            <a:r>
              <a:rPr lang="ru-RU" b="1" dirty="0">
                <a:solidFill>
                  <a:srgbClr val="311E01"/>
                </a:solidFill>
                <a:latin typeface="Constantia" pitchFamily="18" charset="0"/>
              </a:rPr>
              <a:t>позаботимся, чтобы Ваше пребывание в городе Тамбове было комфортным и запоминающимся, а предоставляемые нами услуги – качественными!</a:t>
            </a:r>
          </a:p>
        </p:txBody>
      </p:sp>
      <p:pic>
        <p:nvPicPr>
          <p:cNvPr id="5122" name="Picture 2" descr="D:\Work\Hotel\Docs\Презентация 6 апреля\9 - фасад\фасад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368475">
            <a:off x="4929190" y="1428736"/>
            <a:ext cx="3828428" cy="2871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3" name="Picture 3" descr="D:\Work\Hotel\Docs\Презентация 6 апреля\9 - фасад\7b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368475">
            <a:off x="641951" y="1410021"/>
            <a:ext cx="3810027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Hleader\Common\отдел продаж\Презентация 6 апреля\2 - Фойе\DSC_013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A3501E">
                <a:tint val="45000"/>
                <a:satMod val="400000"/>
              </a:srgbClr>
            </a:duotone>
            <a:lum bright="40000" contrast="-40000"/>
          </a:blip>
          <a:srcRect/>
          <a:stretch>
            <a:fillRect/>
          </a:stretch>
        </p:blipFill>
        <p:spPr bwMode="auto">
          <a:xfrm rot="16200000">
            <a:off x="1142976" y="-1143024"/>
            <a:ext cx="6858048" cy="914399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CAF">
                  <a:alpha val="49804"/>
                </a:srgbClr>
              </a:gs>
              <a:gs pos="45000">
                <a:srgbClr val="FFCFA3">
                  <a:alpha val="49804"/>
                </a:srgbClr>
              </a:gs>
              <a:gs pos="70000">
                <a:srgbClr val="FFABAB">
                  <a:alpha val="49804"/>
                </a:srgbClr>
              </a:gs>
              <a:gs pos="100000">
                <a:srgbClr val="EC4A4A">
                  <a:alpha val="49804"/>
                </a:srgbClr>
              </a:gs>
            </a:gsLst>
            <a:lin ang="5400000" scaled="0"/>
            <a:tileRect r="-100000" b="-100000"/>
          </a:gradFill>
          <a:ln>
            <a:solidFill>
              <a:srgbClr val="A35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\\Hleader\Common\отдел продаж\Презентация 6 апреля\2 - Фойе\DSC_0158.JPG"/>
          <p:cNvPicPr>
            <a:picLocks noChangeAspect="1" noChangeArrowheads="1"/>
          </p:cNvPicPr>
          <p:nvPr/>
        </p:nvPicPr>
        <p:blipFill>
          <a:blip r:embed="rId3" cstate="screen">
            <a:lum/>
          </a:blip>
          <a:srcRect/>
          <a:stretch>
            <a:fillRect/>
          </a:stretch>
        </p:blipFill>
        <p:spPr bwMode="auto">
          <a:xfrm rot="377561">
            <a:off x="642910" y="3214686"/>
            <a:ext cx="4268159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4786322"/>
            <a:ext cx="3714776" cy="1214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80400"/>
                </a:solidFill>
                <a:latin typeface="Constantia" pitchFamily="18" charset="0"/>
                <a:ea typeface="BatangChe" pitchFamily="49" charset="-127"/>
                <a:cs typeface="Browallia New" pitchFamily="34" charset="-34"/>
              </a:rPr>
              <a:t>    Служба приёма и</a:t>
            </a:r>
            <a:br>
              <a:rPr lang="ru-RU" sz="2400" dirty="0">
                <a:solidFill>
                  <a:srgbClr val="080400"/>
                </a:solidFill>
                <a:latin typeface="Constantia" pitchFamily="18" charset="0"/>
                <a:ea typeface="BatangChe" pitchFamily="49" charset="-127"/>
                <a:cs typeface="Browallia New" pitchFamily="34" charset="-34"/>
              </a:rPr>
            </a:br>
            <a:r>
              <a:rPr lang="ru-RU" sz="2400" dirty="0">
                <a:solidFill>
                  <a:srgbClr val="080400"/>
                </a:solidFill>
                <a:latin typeface="Constantia" pitchFamily="18" charset="0"/>
                <a:ea typeface="BatangChe" pitchFamily="49" charset="-127"/>
                <a:cs typeface="Browallia New" pitchFamily="34" charset="-34"/>
              </a:rPr>
              <a:t>размещения работает</a:t>
            </a:r>
            <a:br>
              <a:rPr lang="ru-RU" sz="2400" dirty="0">
                <a:solidFill>
                  <a:srgbClr val="080400"/>
                </a:solidFill>
                <a:latin typeface="Constantia" pitchFamily="18" charset="0"/>
                <a:ea typeface="BatangChe" pitchFamily="49" charset="-127"/>
                <a:cs typeface="Browallia New" pitchFamily="34" charset="-34"/>
              </a:rPr>
            </a:br>
            <a:r>
              <a:rPr lang="ru-RU" sz="2400" dirty="0">
                <a:solidFill>
                  <a:srgbClr val="080400"/>
                </a:solidFill>
                <a:latin typeface="Constantia" pitchFamily="18" charset="0"/>
                <a:ea typeface="BatangChe" pitchFamily="49" charset="-127"/>
                <a:cs typeface="Browallia New" pitchFamily="34" charset="-34"/>
              </a:rPr>
              <a:t>круглосуточно.</a:t>
            </a:r>
          </a:p>
        </p:txBody>
      </p:sp>
      <p:pic>
        <p:nvPicPr>
          <p:cNvPr id="2050" name="Picture 2" descr="\\Hleader\Common\отдел продаж\Презентация 6 апреля\2 - Фойе\DSC_012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390408">
            <a:off x="4306624" y="1033082"/>
            <a:ext cx="4537037" cy="30375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85720" y="1000108"/>
            <a:ext cx="3786214" cy="2000264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ru-RU" sz="2400" i="0" u="none" strike="noStrike" kern="1200" normalizeH="0" baseline="0" noProof="0" dirty="0">
                <a:solidFill>
                  <a:srgbClr val="080400"/>
                </a:solidFill>
                <a:uLnTx/>
                <a:uFillTx/>
                <a:latin typeface="Constantia" pitchFamily="18" charset="0"/>
                <a:ea typeface="BatangChe" pitchFamily="49" charset="-127"/>
                <a:cs typeface="Browallia New" pitchFamily="34" charset="-34"/>
              </a:rPr>
              <a:t>    </a:t>
            </a:r>
            <a:r>
              <a:rPr kumimoji="0" lang="ru-RU" sz="2600" i="0" u="none" strike="noStrike" kern="1200" normalizeH="0" baseline="0" noProof="0" dirty="0">
                <a:solidFill>
                  <a:srgbClr val="080400"/>
                </a:solidFill>
                <a:uLnTx/>
                <a:uFillTx/>
                <a:latin typeface="Constantia" pitchFamily="18" charset="0"/>
                <a:ea typeface="BatangChe" pitchFamily="49" charset="-127"/>
                <a:cs typeface="Browallia New" pitchFamily="34" charset="-34"/>
              </a:rPr>
              <a:t>К услугам наших</a:t>
            </a:r>
            <a:r>
              <a:rPr kumimoji="0" lang="en-US" sz="2600" i="0" u="none" strike="noStrike" kern="1200" normalizeH="0" noProof="0" dirty="0">
                <a:solidFill>
                  <a:srgbClr val="080400"/>
                </a:solidFill>
                <a:uLnTx/>
                <a:uFillTx/>
                <a:latin typeface="Constantia" pitchFamily="18" charset="0"/>
                <a:ea typeface="BatangChe" pitchFamily="49" charset="-127"/>
                <a:cs typeface="Browallia New" pitchFamily="34" charset="-34"/>
              </a:rPr>
              <a:t> </a:t>
            </a:r>
            <a:r>
              <a:rPr kumimoji="0" lang="ru-RU" sz="2600" i="0" u="none" strike="noStrike" kern="1200" normalizeH="0" baseline="0" noProof="0" dirty="0">
                <a:solidFill>
                  <a:srgbClr val="080400"/>
                </a:solidFill>
                <a:uLnTx/>
                <a:uFillTx/>
                <a:latin typeface="Constantia" pitchFamily="18" charset="0"/>
                <a:ea typeface="BatangChe" pitchFamily="49" charset="-127"/>
                <a:cs typeface="Browallia New" pitchFamily="34" charset="-34"/>
              </a:rPr>
              <a:t>гостей 127 комфортабельных номеров от класса </a:t>
            </a:r>
            <a:r>
              <a:rPr kumimoji="0" lang="ru-RU" sz="2600" i="0" u="none" strike="noStrike" kern="1200" normalizeH="0" baseline="0" noProof="0" dirty="0" smtClean="0">
                <a:solidFill>
                  <a:srgbClr val="080400"/>
                </a:solidFill>
                <a:uLnTx/>
                <a:uFillTx/>
                <a:latin typeface="Constantia" pitchFamily="18" charset="0"/>
                <a:ea typeface="BatangChe" pitchFamily="49" charset="-127"/>
                <a:cs typeface="Browallia New" pitchFamily="34" charset="-34"/>
              </a:rPr>
              <a:t>«Люкс» </a:t>
            </a:r>
            <a:r>
              <a:rPr kumimoji="0" lang="ru-RU" sz="2600" i="0" u="none" strike="noStrike" kern="1200" normalizeH="0" baseline="0" noProof="0" dirty="0">
                <a:solidFill>
                  <a:srgbClr val="080400"/>
                </a:solidFill>
                <a:uLnTx/>
                <a:uFillTx/>
                <a:latin typeface="Constantia" pitchFamily="18" charset="0"/>
                <a:ea typeface="BatangChe" pitchFamily="49" charset="-127"/>
                <a:cs typeface="Browallia New" pitchFamily="34" charset="-34"/>
              </a:rPr>
              <a:t>до </a:t>
            </a:r>
            <a:r>
              <a:rPr kumimoji="0" lang="ru-RU" sz="2600" i="0" u="none" strike="noStrike" kern="1200" normalizeH="0" baseline="0" noProof="0" dirty="0" smtClean="0">
                <a:solidFill>
                  <a:srgbClr val="080400"/>
                </a:solidFill>
                <a:uLnTx/>
                <a:uFillTx/>
                <a:latin typeface="Constantia" pitchFamily="18" charset="0"/>
                <a:ea typeface="BatangChe" pitchFamily="49" charset="-127"/>
                <a:cs typeface="Browallia New" pitchFamily="34" charset="-34"/>
              </a:rPr>
              <a:t>«Эконом» </a:t>
            </a:r>
            <a:r>
              <a:rPr kumimoji="0" lang="ru-RU" sz="2600" i="0" u="none" strike="noStrike" kern="1200" normalizeH="0" baseline="0" noProof="0" dirty="0">
                <a:solidFill>
                  <a:srgbClr val="080400"/>
                </a:solidFill>
                <a:uLnTx/>
                <a:uFillTx/>
                <a:latin typeface="Constantia" pitchFamily="18" charset="0"/>
                <a:ea typeface="BatangChe" pitchFamily="49" charset="-127"/>
                <a:cs typeface="Browallia New" pitchFamily="34" charset="-34"/>
              </a:rPr>
              <a:t>класса.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A3501E">
                <a:tint val="45000"/>
                <a:satMod val="400000"/>
              </a:srgbClr>
            </a:duotone>
            <a:lum bright="40000" contrast="-40000"/>
          </a:blip>
          <a:srcRect l="2456" r="86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CAF">
                  <a:alpha val="49804"/>
                </a:srgbClr>
              </a:gs>
              <a:gs pos="45000">
                <a:srgbClr val="FFCFA3">
                  <a:alpha val="49804"/>
                </a:srgbClr>
              </a:gs>
              <a:gs pos="70000">
                <a:srgbClr val="FFABAB">
                  <a:alpha val="49804"/>
                </a:srgbClr>
              </a:gs>
              <a:gs pos="100000">
                <a:srgbClr val="EC4A4A">
                  <a:alpha val="49804"/>
                </a:srgbClr>
              </a:gs>
            </a:gsLst>
            <a:lin ang="5400000" scaled="0"/>
            <a:tileRect r="-100000" b="-100000"/>
          </a:gradFill>
          <a:ln>
            <a:solidFill>
              <a:srgbClr val="A35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4357718" cy="2500330"/>
          </a:xfrm>
        </p:spPr>
        <p:txBody>
          <a:bodyPr>
            <a:normAutofit/>
          </a:bodyPr>
          <a:lstStyle/>
          <a:p>
            <a:pPr marL="0" indent="432000">
              <a:spcBef>
                <a:spcPts val="0"/>
              </a:spcBef>
              <a:buNone/>
            </a:pPr>
            <a:r>
              <a:rPr lang="ru-RU" sz="2400" dirty="0">
                <a:solidFill>
                  <a:srgbClr val="311E01"/>
                </a:solidFill>
                <a:latin typeface="Constantia" pitchFamily="18" charset="0"/>
              </a:rPr>
              <a:t>Номера категории «Люкс» состоят из двух комнат: просторной гостиной и спальни.</a:t>
            </a:r>
          </a:p>
          <a:p>
            <a:pPr marL="0" indent="432000">
              <a:spcBef>
                <a:spcPts val="0"/>
              </a:spcBef>
              <a:buNone/>
            </a:pPr>
            <a:r>
              <a:rPr lang="ru-RU" sz="2400" dirty="0">
                <a:solidFill>
                  <a:srgbClr val="311E01"/>
                </a:solidFill>
                <a:latin typeface="Constantia" pitchFamily="18" charset="0"/>
              </a:rPr>
              <a:t>Все номера оборудованы кондиционером.</a:t>
            </a:r>
          </a:p>
        </p:txBody>
      </p:sp>
      <p:pic>
        <p:nvPicPr>
          <p:cNvPr id="3074" name="Picture 2" descr="D:\Work\Hotel\Docs\Презентация 6 апреля\3 - Люксы\RoomTypes_63628194815831693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403964">
            <a:off x="4856060" y="852786"/>
            <a:ext cx="3726451" cy="24862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 descr="D:\Work\Hotel\Docs\Презентация 6 апреля\3 - Люксы\RoomTypes_63628195425352567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401873">
            <a:off x="570399" y="3852145"/>
            <a:ext cx="3726451" cy="24862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6" name="Picture 4" descr="D:\Work\Hotel\Docs\Презентация 6 апреля\3 - Люксы\RoomTypes_63628195429455374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435459">
            <a:off x="4846835" y="3940176"/>
            <a:ext cx="3726451" cy="24862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A3501E">
                <a:tint val="45000"/>
                <a:satMod val="400000"/>
              </a:srgbClr>
            </a:duotone>
            <a:lum bright="40000" contrast="-40000"/>
          </a:blip>
          <a:srcRect l="2456" r="86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CAF">
                  <a:alpha val="49804"/>
                </a:srgbClr>
              </a:gs>
              <a:gs pos="45000">
                <a:srgbClr val="FFCFA3">
                  <a:alpha val="49804"/>
                </a:srgbClr>
              </a:gs>
              <a:gs pos="70000">
                <a:srgbClr val="FFABAB">
                  <a:alpha val="49804"/>
                </a:srgbClr>
              </a:gs>
              <a:gs pos="100000">
                <a:srgbClr val="EC4A4A">
                  <a:alpha val="49804"/>
                </a:srgbClr>
              </a:gs>
            </a:gsLst>
            <a:lin ang="5400000" scaled="0"/>
            <a:tileRect r="-100000" b="-100000"/>
          </a:gradFill>
          <a:ln>
            <a:solidFill>
              <a:srgbClr val="A35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0898" y="1127778"/>
            <a:ext cx="4350885" cy="1169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rgbClr val="080400"/>
                </a:solidFill>
                <a:latin typeface="Constantia" pitchFamily="18" charset="0"/>
              </a:rPr>
              <a:t>    Номера категории «Стандарт» предполагают как одноместное, так и двухместное размещение.</a:t>
            </a:r>
          </a:p>
        </p:txBody>
      </p:sp>
      <p:pic>
        <p:nvPicPr>
          <p:cNvPr id="6146" name="Picture 2" descr="D:\Work\Hotel\Docs\Презентация 6 апреля\4 - станадарт\IMG_238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385358">
            <a:off x="5022664" y="843522"/>
            <a:ext cx="3806331" cy="25375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7" name="Picture 3" descr="D:\Work\Hotel\Docs\Презентация 6 апреля\4 - станадарт\RoomTypes_63628195853113780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385358">
            <a:off x="2099181" y="3054452"/>
            <a:ext cx="4985284" cy="3326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A3501E">
                <a:tint val="45000"/>
                <a:satMod val="400000"/>
              </a:srgbClr>
            </a:duotone>
            <a:lum bright="40000" contrast="-40000"/>
          </a:blip>
          <a:srcRect l="2456" r="86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CAF">
                  <a:alpha val="49804"/>
                </a:srgbClr>
              </a:gs>
              <a:gs pos="45000">
                <a:srgbClr val="FFCFA3">
                  <a:alpha val="49804"/>
                </a:srgbClr>
              </a:gs>
              <a:gs pos="70000">
                <a:srgbClr val="FFABAB">
                  <a:alpha val="49804"/>
                </a:srgbClr>
              </a:gs>
              <a:gs pos="100000">
                <a:srgbClr val="EC4A4A">
                  <a:alpha val="49804"/>
                </a:srgbClr>
              </a:gs>
            </a:gsLst>
            <a:lin ang="5400000" scaled="0"/>
            <a:tileRect r="-100000" b="-100000"/>
          </a:gradFill>
          <a:ln>
            <a:solidFill>
              <a:srgbClr val="A35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11232"/>
            <a:ext cx="3971924" cy="1328982"/>
          </a:xfrm>
        </p:spPr>
        <p:txBody>
          <a:bodyPr>
            <a:normAutofit/>
          </a:bodyPr>
          <a:lstStyle/>
          <a:p>
            <a:pPr marL="0" indent="432000">
              <a:buNone/>
            </a:pPr>
            <a:r>
              <a:rPr lang="ru-RU" sz="2400" dirty="0">
                <a:solidFill>
                  <a:srgbClr val="080400"/>
                </a:solidFill>
                <a:latin typeface="Constantia" pitchFamily="18" charset="0"/>
              </a:rPr>
              <a:t>Бюджетный вариант размещения – это номера категории «Эконом». </a:t>
            </a:r>
          </a:p>
          <a:p>
            <a:endParaRPr lang="ru-RU" dirty="0"/>
          </a:p>
        </p:txBody>
      </p:sp>
      <p:pic>
        <p:nvPicPr>
          <p:cNvPr id="7171" name="Picture 3" descr="D:\Work\Hotel\Docs\Презентация 6 апреля\5 - эконом\RoomTypes_63628195856077785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412481">
            <a:off x="4358972" y="594630"/>
            <a:ext cx="4341554" cy="28966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0" name="Picture 2" descr="D:\Work\Hotel\Docs\Презентация 6 апреля\5 - эконом\RoomTypes_63628195632822793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412481">
            <a:off x="666676" y="3117027"/>
            <a:ext cx="4586164" cy="3059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Содержимое 2">
            <a:extLst>
              <a:ext uri="{FF2B5EF4-FFF2-40B4-BE49-F238E27FC236}">
                <a16:creationId xmlns="" xmlns:a16="http://schemas.microsoft.com/office/drawing/2014/main" id="{CF66C806-7F82-9F41-BD21-B00CF3EA8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142" y="4207070"/>
            <a:ext cx="3649858" cy="1421952"/>
          </a:xfrm>
        </p:spPr>
        <p:txBody>
          <a:bodyPr>
            <a:normAutofit/>
          </a:bodyPr>
          <a:lstStyle/>
          <a:p>
            <a:pPr marL="0" indent="432000">
              <a:buNone/>
            </a:pPr>
            <a:r>
              <a:rPr lang="ru-RU" sz="2400" dirty="0">
                <a:solidFill>
                  <a:srgbClr val="080400"/>
                </a:solidFill>
                <a:latin typeface="Constantia" pitchFamily="18" charset="0"/>
              </a:rPr>
              <a:t>Предлагаем Вам уютные одноместные и двухместные номера.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A3501E">
                <a:tint val="45000"/>
                <a:satMod val="400000"/>
              </a:srgbClr>
            </a:duotone>
            <a:lum bright="40000" contrast="-40000"/>
          </a:blip>
          <a:srcRect l="2456" r="86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CAF">
                  <a:alpha val="49804"/>
                </a:srgbClr>
              </a:gs>
              <a:gs pos="45000">
                <a:srgbClr val="FFCFA3">
                  <a:alpha val="49804"/>
                </a:srgbClr>
              </a:gs>
              <a:gs pos="70000">
                <a:srgbClr val="FFABAB">
                  <a:alpha val="49804"/>
                </a:srgbClr>
              </a:gs>
              <a:gs pos="100000">
                <a:srgbClr val="EC4A4A">
                  <a:alpha val="49804"/>
                </a:srgbClr>
              </a:gs>
            </a:gsLst>
            <a:lin ang="5400000" scaled="0"/>
            <a:tileRect r="-100000" b="-100000"/>
          </a:gradFill>
          <a:ln>
            <a:solidFill>
              <a:srgbClr val="A35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28604"/>
            <a:ext cx="8143932" cy="1143008"/>
          </a:xfrm>
        </p:spPr>
        <p:txBody>
          <a:bodyPr>
            <a:normAutofit fontScale="92500"/>
          </a:bodyPr>
          <a:lstStyle/>
          <a:p>
            <a:pPr marL="0" indent="432000">
              <a:spcBef>
                <a:spcPts val="0"/>
              </a:spcBef>
              <a:buNone/>
            </a:pPr>
            <a:r>
              <a:rPr lang="ru-RU" sz="2400" dirty="0">
                <a:solidFill>
                  <a:srgbClr val="311E01"/>
                </a:solidFill>
                <a:latin typeface="Constantia" pitchFamily="18" charset="0"/>
              </a:rPr>
              <a:t>Во всех номерах  предусмотрен санузел с душевой кабиной либо ванной, фен.</a:t>
            </a:r>
          </a:p>
          <a:p>
            <a:pPr marL="0" indent="432000">
              <a:spcBef>
                <a:spcPts val="0"/>
              </a:spcBef>
              <a:buNone/>
            </a:pPr>
            <a:r>
              <a:rPr lang="ru-RU" sz="2400" dirty="0">
                <a:solidFill>
                  <a:srgbClr val="311E01"/>
                </a:solidFill>
                <a:latin typeface="Constantia" pitchFamily="18" charset="0"/>
              </a:rPr>
              <a:t>Утром каждого гостя ожидает завтрак – шведский стол.</a:t>
            </a:r>
          </a:p>
        </p:txBody>
      </p:sp>
      <p:pic>
        <p:nvPicPr>
          <p:cNvPr id="2" name="Рисунок 5">
            <a:extLst>
              <a:ext uri="{FF2B5EF4-FFF2-40B4-BE49-F238E27FC236}">
                <a16:creationId xmlns="" xmlns:a16="http://schemas.microsoft.com/office/drawing/2014/main" id="{0560219A-5CE9-CF47-8FB8-38053ECA6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24095">
            <a:off x="802642" y="2227378"/>
            <a:ext cx="4982687" cy="3315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197" name="Picture 5" descr="D:\Work\Hotel\Docs\Презентация 6 апреля\6 - ресторан\Шведский стол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323463">
            <a:off x="4226768" y="3649806"/>
            <a:ext cx="4267978" cy="25848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A3501E">
                <a:tint val="45000"/>
                <a:satMod val="400000"/>
              </a:srgbClr>
            </a:duotone>
            <a:lum bright="40000" contrast="-40000"/>
          </a:blip>
          <a:srcRect l="70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3035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CAF">
                  <a:alpha val="49804"/>
                </a:srgbClr>
              </a:gs>
              <a:gs pos="45000">
                <a:srgbClr val="FFCFA3">
                  <a:alpha val="49804"/>
                </a:srgbClr>
              </a:gs>
              <a:gs pos="70000">
                <a:srgbClr val="FFABAB">
                  <a:alpha val="49804"/>
                </a:srgbClr>
              </a:gs>
              <a:gs pos="100000">
                <a:srgbClr val="EC4A4A">
                  <a:alpha val="49804"/>
                </a:srgbClr>
              </a:gs>
            </a:gsLst>
            <a:lin ang="5400000" scaled="0"/>
            <a:tileRect r="-100000" b="-100000"/>
          </a:gradFill>
          <a:ln>
            <a:solidFill>
              <a:srgbClr val="A35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242" y="1707460"/>
            <a:ext cx="3856379" cy="197554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000" dirty="0">
                <a:solidFill>
                  <a:srgbClr val="080400"/>
                </a:solidFill>
                <a:latin typeface="Constantia" panose="02030602050306030303" pitchFamily="18" charset="0"/>
              </a:rPr>
              <a:t>   Это идеальное место для различного уровня торжеств: от семейных или детских праздников до значимых, масштабных торжеств с шоу-программой.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83116E77-4585-5549-8B5E-6C1CD99407B2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i="1" dirty="0">
                <a:solidFill>
                  <a:srgbClr val="311E01"/>
                </a:solidFill>
                <a:latin typeface="Constantia" pitchFamily="18" charset="0"/>
              </a:rPr>
              <a:t>Банкетный зал «Наместник» </a:t>
            </a:r>
            <a:endParaRPr lang="ru-RU" dirty="0">
              <a:solidFill>
                <a:srgbClr val="311E01"/>
              </a:solidFill>
              <a:latin typeface="Constantia" pitchFamily="18" charset="0"/>
            </a:endParaRPr>
          </a:p>
        </p:txBody>
      </p:sp>
      <p:pic>
        <p:nvPicPr>
          <p:cNvPr id="2" name="Picture 2" descr="D:\Work\Hotel\Docs\Презентация 6 апреля\6 - ресторан\Ресторан НАМЕСТНИК VIP зал.jpg">
            <a:extLst>
              <a:ext uri="{FF2B5EF4-FFF2-40B4-BE49-F238E27FC236}">
                <a16:creationId xmlns="" xmlns:a16="http://schemas.microsoft.com/office/drawing/2014/main" id="{E0BE824B-CA9D-EF4F-B007-55D00C232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323463">
            <a:off x="713442" y="4095341"/>
            <a:ext cx="3609241" cy="2177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4" descr="D:\Work\Hotel\Docs\Презентация 6 апреля\6 - ресторан\Ресторан НАМЕСТНИК2.jpg">
            <a:extLst>
              <a:ext uri="{FF2B5EF4-FFF2-40B4-BE49-F238E27FC236}">
                <a16:creationId xmlns="" xmlns:a16="http://schemas.microsoft.com/office/drawing/2014/main" id="{78F7821D-427C-4847-86DA-88B3902AF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323463">
            <a:off x="4956773" y="1535065"/>
            <a:ext cx="3634658" cy="22012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Содержимое 2">
            <a:extLst>
              <a:ext uri="{FF2B5EF4-FFF2-40B4-BE49-F238E27FC236}">
                <a16:creationId xmlns="" xmlns:a16="http://schemas.microsoft.com/office/drawing/2014/main" id="{1B56FF88-5B1F-694B-823E-4466722A6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4133" y="4214523"/>
            <a:ext cx="4192153" cy="2222109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000" dirty="0">
                <a:solidFill>
                  <a:srgbClr val="080400"/>
                </a:solidFill>
                <a:latin typeface="Constantia" panose="02030602050306030303" pitchFamily="18" charset="0"/>
              </a:rPr>
              <a:t>   Мы приятно удивим Вас доступными ценами, гостеприимством, доброжелательностью и  высоким уровнем обслуживания, предложим индивидуальные условия по Вашим пожеланиям.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A3501E">
                <a:tint val="45000"/>
                <a:satMod val="400000"/>
              </a:srgbClr>
            </a:duotone>
            <a:lum bright="40000" contrast="-40000"/>
          </a:blip>
          <a:srcRect l="70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386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CAF">
                  <a:alpha val="49804"/>
                </a:srgbClr>
              </a:gs>
              <a:gs pos="45000">
                <a:srgbClr val="FFCFA3">
                  <a:alpha val="49804"/>
                </a:srgbClr>
              </a:gs>
              <a:gs pos="70000">
                <a:srgbClr val="FFABAB">
                  <a:alpha val="49804"/>
                </a:srgbClr>
              </a:gs>
              <a:gs pos="100000">
                <a:srgbClr val="EC4A4A">
                  <a:alpha val="49804"/>
                </a:srgbClr>
              </a:gs>
            </a:gsLst>
            <a:lin ang="5400000" scaled="0"/>
            <a:tileRect r="-100000" b="-100000"/>
          </a:gradFill>
          <a:ln>
            <a:solidFill>
              <a:srgbClr val="A35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26447"/>
            <a:ext cx="8229600" cy="2817586"/>
          </a:xfrm>
        </p:spPr>
        <p:txBody>
          <a:bodyPr>
            <a:normAutofit/>
          </a:bodyPr>
          <a:lstStyle/>
          <a:p>
            <a:pPr marL="137160" indent="0" algn="justLow">
              <a:buNone/>
            </a:pPr>
            <a:r>
              <a:rPr lang="ru-RU" sz="2000" dirty="0">
                <a:solidFill>
                  <a:srgbClr val="080400"/>
                </a:solidFill>
                <a:latin typeface="Constantia" panose="02030602050306030303" pitchFamily="18" charset="0"/>
              </a:rPr>
              <a:t>    Каждый день с 12 до 15 часов приглашаем Вас на деловой обед в кафе «Фаворит», где сбалансированное меню вполне может посостязаться с домашними обедами.</a:t>
            </a:r>
          </a:p>
          <a:p>
            <a:pPr marL="137160" indent="0" algn="justLow">
              <a:buNone/>
            </a:pPr>
            <a:r>
              <a:rPr lang="ru-RU" sz="2000" dirty="0">
                <a:solidFill>
                  <a:srgbClr val="080400"/>
                </a:solidFill>
                <a:latin typeface="Constantia" panose="02030602050306030303" pitchFamily="18" charset="0"/>
              </a:rPr>
              <a:t>    Кафе рассчитано на 60 посадочных мест.</a:t>
            </a:r>
          </a:p>
          <a:p>
            <a:pPr marL="137160" indent="0" algn="justLow">
              <a:buNone/>
            </a:pPr>
            <a:r>
              <a:rPr lang="ru-RU" sz="2000" dirty="0">
                <a:solidFill>
                  <a:srgbClr val="080400"/>
                </a:solidFill>
                <a:latin typeface="Constantia" panose="02030602050306030303" pitchFamily="18" charset="0"/>
              </a:rPr>
              <a:t>    Здесь всегда рады приветствовать новых и постоянных посетителей. У нас Вы можете не только попробовать вкусные блюда, но и хорошо провести время с друзьями или близким человеком.</a:t>
            </a:r>
          </a:p>
          <a:p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8E17FFD2-C47C-5741-B18F-02AE1F0F6438}"/>
              </a:ext>
            </a:extLst>
          </p:cNvPr>
          <p:cNvSpPr txBox="1">
            <a:spLocks/>
          </p:cNvSpPr>
          <p:nvPr/>
        </p:nvSpPr>
        <p:spPr>
          <a:xfrm>
            <a:off x="609660" y="195711"/>
            <a:ext cx="8229600" cy="11430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i="1" dirty="0">
                <a:solidFill>
                  <a:srgbClr val="311E01"/>
                </a:solidFill>
                <a:latin typeface="Constantia" pitchFamily="18" charset="0"/>
              </a:rPr>
              <a:t>Кафе «Фаворит» </a:t>
            </a:r>
            <a:endParaRPr lang="ru-RU" dirty="0">
              <a:solidFill>
                <a:srgbClr val="311E01"/>
              </a:solidFill>
              <a:latin typeface="Constantia" pitchFamily="18" charset="0"/>
            </a:endParaRPr>
          </a:p>
        </p:txBody>
      </p:sp>
      <p:pic>
        <p:nvPicPr>
          <p:cNvPr id="2" name="Рисунок 5">
            <a:extLst>
              <a:ext uri="{FF2B5EF4-FFF2-40B4-BE49-F238E27FC236}">
                <a16:creationId xmlns="" xmlns:a16="http://schemas.microsoft.com/office/drawing/2014/main" id="{6A745363-47CE-864B-AE9B-8B16447D00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295">
            <a:off x="4331558" y="3928427"/>
            <a:ext cx="4259925" cy="21603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Содержимое 2">
            <a:extLst>
              <a:ext uri="{FF2B5EF4-FFF2-40B4-BE49-F238E27FC236}">
                <a16:creationId xmlns="" xmlns:a16="http://schemas.microsoft.com/office/drawing/2014/main" id="{2AD28790-9972-FA4A-9963-07611F999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64867"/>
            <a:ext cx="3626580" cy="2067847"/>
          </a:xfrm>
        </p:spPr>
        <p:txBody>
          <a:bodyPr>
            <a:normAutofit/>
          </a:bodyPr>
          <a:lstStyle/>
          <a:p>
            <a:pPr marL="137160" indent="0" algn="justLow">
              <a:buNone/>
            </a:pPr>
            <a:r>
              <a:rPr lang="ru-RU" sz="2000" dirty="0">
                <a:solidFill>
                  <a:srgbClr val="080400"/>
                </a:solidFill>
                <a:latin typeface="Constantia" panose="02030602050306030303" pitchFamily="18" charset="0"/>
              </a:rPr>
              <a:t>    Во время проведения чемпионатов по футболу и хоккею вы можете просматривать трансляцию в прямом эфире на мягких удобных диванах.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D5C9">
                <a:tint val="45000"/>
                <a:satMod val="400000"/>
              </a:srgbClr>
            </a:duotone>
            <a:lum bright="40000" contrast="-40000"/>
          </a:blip>
          <a:srcRect l="2088" r="88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CAF">
                  <a:alpha val="49804"/>
                </a:srgbClr>
              </a:gs>
              <a:gs pos="45000">
                <a:srgbClr val="FFCFA3">
                  <a:alpha val="49804"/>
                </a:srgbClr>
              </a:gs>
              <a:gs pos="70000">
                <a:srgbClr val="FFABAB">
                  <a:alpha val="49804"/>
                </a:srgbClr>
              </a:gs>
              <a:gs pos="100000">
                <a:srgbClr val="EC4A4A">
                  <a:alpha val="49804"/>
                </a:srgbClr>
              </a:gs>
            </a:gsLst>
            <a:lin ang="5400000" scaled="0"/>
            <a:tileRect r="-100000" b="-100000"/>
          </a:gradFill>
          <a:ln>
            <a:solidFill>
              <a:srgbClr val="A35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7839"/>
            <a:ext cx="8229600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i="1" dirty="0">
                <a:solidFill>
                  <a:srgbClr val="311E01"/>
                </a:solidFill>
                <a:latin typeface="Constantia" pitchFamily="18" charset="0"/>
              </a:rPr>
              <a:t>Конференц-залы гостиницы «Державинская» </a:t>
            </a:r>
            <a:endParaRPr lang="ru-RU" dirty="0">
              <a:solidFill>
                <a:srgbClr val="311E01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54672"/>
            <a:ext cx="4988859" cy="4139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311E01"/>
                </a:solidFill>
                <a:latin typeface="Constantia" panose="02030602050306030303" pitchFamily="18" charset="0"/>
              </a:rPr>
              <a:t>    В гостинице «Державинская» созданы все условия для проведения деловых мероприятий.      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311E01"/>
                </a:solidFill>
                <a:latin typeface="Constantia" panose="02030602050306030303" pitchFamily="18" charset="0"/>
              </a:rPr>
              <a:t>    Высококвалифицированный персонал окажет полный комплекс услуг, направленных на успешное проведение Вашего мероприятия.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311E01"/>
                </a:solidFill>
                <a:latin typeface="Constantia" panose="02030602050306030303" pitchFamily="18" charset="0"/>
              </a:rPr>
              <a:t>    К услугам гостей конференц-зал вместимостью до 120 человек. Зал оснащен всем необходимым презентационным оборудованием и удобной мебелью.</a:t>
            </a:r>
          </a:p>
          <a:p>
            <a:endParaRPr lang="ru-RU" dirty="0"/>
          </a:p>
        </p:txBody>
      </p:sp>
      <p:pic>
        <p:nvPicPr>
          <p:cNvPr id="9" name="Рисунок 9">
            <a:extLst>
              <a:ext uri="{FF2B5EF4-FFF2-40B4-BE49-F238E27FC236}">
                <a16:creationId xmlns="" xmlns:a16="http://schemas.microsoft.com/office/drawing/2014/main" id="{8576E68E-D60D-2B4D-BA10-6840B11D9C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54833">
            <a:off x="5866534" y="2169867"/>
            <a:ext cx="2649144" cy="19868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5">
            <a:extLst>
              <a:ext uri="{FF2B5EF4-FFF2-40B4-BE49-F238E27FC236}">
                <a16:creationId xmlns="" xmlns:a16="http://schemas.microsoft.com/office/drawing/2014/main" id="{3B0768C3-11C5-BD4A-B070-12434DEA8E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002">
            <a:off x="5866534" y="4446312"/>
            <a:ext cx="2652333" cy="1768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0">
      <a:dk1>
        <a:srgbClr val="1379D9"/>
      </a:dk1>
      <a:lt1>
        <a:sysClr val="window" lastClr="FFFFFF"/>
      </a:lt1>
      <a:dk2>
        <a:srgbClr val="DDEDFC"/>
      </a:dk2>
      <a:lt2>
        <a:srgbClr val="21B2C8"/>
      </a:lt2>
      <a:accent1>
        <a:srgbClr val="B2E9F2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359</TotalTime>
  <Words>370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Конференц-залы гостиницы «Державинская» 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Гостиница</dc:title>
  <dc:creator>PCU</dc:creator>
  <cp:lastModifiedBy>PCU</cp:lastModifiedBy>
  <cp:revision>67</cp:revision>
  <dcterms:created xsi:type="dcterms:W3CDTF">2018-04-04T10:08:25Z</dcterms:created>
  <dcterms:modified xsi:type="dcterms:W3CDTF">2018-04-06T08:56:00Z</dcterms:modified>
</cp:coreProperties>
</file>