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Economica"/>
      <p:regular r:id="rId16"/>
      <p:bold r:id="rId17"/>
      <p:italic r:id="rId18"/>
      <p:boldItalic r:id="rId19"/>
    </p:embeddedFont>
    <p:embeddedFont>
      <p:font typeface="Open Sans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regular.fntdata"/><Relationship Id="rId11" Type="http://schemas.openxmlformats.org/officeDocument/2006/relationships/slide" Target="slides/slide6.xml"/><Relationship Id="rId22" Type="http://schemas.openxmlformats.org/officeDocument/2006/relationships/font" Target="fonts/OpenSans-italic.fntdata"/><Relationship Id="rId10" Type="http://schemas.openxmlformats.org/officeDocument/2006/relationships/slide" Target="slides/slide5.xml"/><Relationship Id="rId21" Type="http://schemas.openxmlformats.org/officeDocument/2006/relationships/font" Target="fonts/OpenSans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OpenSans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Economica-bold.fntdata"/><Relationship Id="rId16" Type="http://schemas.openxmlformats.org/officeDocument/2006/relationships/font" Target="fonts/Economica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Economica-boldItalic.fntdata"/><Relationship Id="rId6" Type="http://schemas.openxmlformats.org/officeDocument/2006/relationships/slide" Target="slides/slide1.xml"/><Relationship Id="rId18" Type="http://schemas.openxmlformats.org/officeDocument/2006/relationships/font" Target="fonts/Economica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2575d3f1d2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2575d3f1d2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2575d3f1d2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2575d3f1d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2575d3f1d2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2575d3f1d2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2575d3f1d2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2575d3f1d2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2575d3f1d2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2575d3f1d2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2575d3f1d2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2575d3f1d2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2575d3f1d2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2575d3f1d2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2575d3f1d2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2575d3f1d2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2575d3f1d2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2575d3f1d2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" name="Google Shape;17;p3"/>
          <p:cNvSpPr/>
          <p:nvPr/>
        </p:nvSpPr>
        <p:spPr>
          <a:xfrm flipH="1" rot="10800000">
            <a:off x="466425" y="35583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" name="Google Shape;18;p3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lux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mailto:gateseveninfo@gmail.co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g"/><Relationship Id="rId4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15.jpg"/><Relationship Id="rId5" Type="http://schemas.openxmlformats.org/officeDocument/2006/relationships/image" Target="../media/image10.jpg"/><Relationship Id="rId6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1.jpg"/><Relationship Id="rId5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Relationship Id="rId4" Type="http://schemas.openxmlformats.org/officeDocument/2006/relationships/image" Target="../media/image17.jpg"/><Relationship Id="rId5" Type="http://schemas.openxmlformats.org/officeDocument/2006/relationships/image" Target="../media/image16.jpg"/><Relationship Id="rId6" Type="http://schemas.openxmlformats.org/officeDocument/2006/relationships/image" Target="../media/image1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jpg"/><Relationship Id="rId4" Type="http://schemas.openxmlformats.org/officeDocument/2006/relationships/image" Target="../media/image4.jpg"/><Relationship Id="rId5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34343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ctrTitle"/>
          </p:nvPr>
        </p:nvSpPr>
        <p:spPr>
          <a:xfrm>
            <a:off x="3044700" y="1528225"/>
            <a:ext cx="3054600" cy="131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0"/>
              <a:t>GATE7</a:t>
            </a:r>
            <a:endParaRPr sz="7000"/>
          </a:p>
        </p:txBody>
      </p:sp>
      <p:sp>
        <p:nvSpPr>
          <p:cNvPr id="63" name="Google Shape;63;p13"/>
          <p:cNvSpPr txBox="1"/>
          <p:nvPr>
            <p:ph idx="1" type="subTitle"/>
          </p:nvPr>
        </p:nvSpPr>
        <p:spPr>
          <a:xfrm>
            <a:off x="3044700" y="3116573"/>
            <a:ext cx="3054600" cy="95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0000" lnSpcReduction="20000"/>
          </a:bodyPr>
          <a:lstStyle/>
          <a:p>
            <a:pPr indent="0" lvl="0" marL="0" marR="381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b="1" lang="ru" sz="525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panoramic restaurant</a:t>
            </a:r>
            <a:endParaRPr b="1" sz="525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St. Petersburg, 8 Startovaya Street</a:t>
            </a:r>
            <a:endParaRPr sz="4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/>
              <a:t>900 91 77</a:t>
            </a:r>
            <a:endParaRPr sz="4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34343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КОНТАКТЫ</a:t>
            </a:r>
            <a:endParaRPr/>
          </a:p>
        </p:txBody>
      </p:sp>
      <p:sp>
        <p:nvSpPr>
          <p:cNvPr id="141" name="Google Shape;141;p22"/>
          <p:cNvSpPr txBox="1"/>
          <p:nvPr>
            <p:ph idx="1" type="body"/>
          </p:nvPr>
        </p:nvSpPr>
        <p:spPr>
          <a:xfrm>
            <a:off x="2668800" y="1989325"/>
            <a:ext cx="3806400" cy="187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Economica"/>
                <a:ea typeface="Economica"/>
                <a:cs typeface="Economica"/>
                <a:sym typeface="Economica"/>
              </a:rPr>
              <a:t>900-91-77</a:t>
            </a:r>
            <a:endParaRPr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uFill>
                  <a:noFill/>
                </a:uFill>
                <a:latin typeface="Economica"/>
                <a:ea typeface="Economica"/>
                <a:cs typeface="Economica"/>
                <a:sym typeface="Economica"/>
                <a:hlinkClick r:id="rId3"/>
              </a:rPr>
              <a:t>gateseveninfo@gmail.com</a:t>
            </a:r>
            <a:endParaRPr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latin typeface="Economica"/>
                <a:ea typeface="Economica"/>
                <a:cs typeface="Economica"/>
                <a:sym typeface="Economica"/>
              </a:rPr>
              <a:t>Санкт-Петербург, улица Стартовая 8</a:t>
            </a:r>
            <a:endParaRPr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latin typeface="Economica"/>
                <a:ea typeface="Economica"/>
                <a:cs typeface="Economica"/>
                <a:sym typeface="Economica"/>
              </a:rPr>
              <a:t>1 этаж БЦ Аэроплаза</a:t>
            </a:r>
            <a:endParaRPr>
              <a:latin typeface="Economica"/>
              <a:ea typeface="Economica"/>
              <a:cs typeface="Economica"/>
              <a:sym typeface="Economic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34343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title"/>
          </p:nvPr>
        </p:nvSpPr>
        <p:spPr>
          <a:xfrm>
            <a:off x="424900" y="261775"/>
            <a:ext cx="8520600" cy="67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marR="381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2038"/>
              <a:buFont typeface="Arial"/>
              <a:buNone/>
            </a:pPr>
            <a:r>
              <a:rPr lang="ru" sz="3433">
                <a:latin typeface="Arial"/>
                <a:ea typeface="Arial"/>
                <a:cs typeface="Arial"/>
                <a:sym typeface="Arial"/>
              </a:rPr>
              <a:t>Наша команда</a:t>
            </a:r>
            <a:endParaRPr b="1" sz="5533"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6475" y="933775"/>
            <a:ext cx="1629151" cy="2444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700" y="933773"/>
            <a:ext cx="1629151" cy="2444298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37700" y="3594075"/>
            <a:ext cx="2058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Open Sans"/>
                <a:ea typeface="Open Sans"/>
                <a:cs typeface="Open Sans"/>
                <a:sym typeface="Open Sans"/>
              </a:rPr>
              <a:t>Анна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Open Sans"/>
                <a:ea typeface="Open Sans"/>
                <a:cs typeface="Open Sans"/>
                <a:sym typeface="Open Sans"/>
              </a:rPr>
              <a:t>Управляющая ресторана GATE7</a:t>
            </a:r>
            <a:endParaRPr sz="9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2396600" y="3601875"/>
            <a:ext cx="1997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latin typeface="Open Sans"/>
                <a:ea typeface="Open Sans"/>
                <a:cs typeface="Open Sans"/>
                <a:sym typeface="Open Sans"/>
              </a:rPr>
              <a:t>Юлия, Сергей, Ирина</a:t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latin typeface="Open Sans"/>
                <a:ea typeface="Open Sans"/>
                <a:cs typeface="Open Sans"/>
                <a:sym typeface="Open Sans"/>
              </a:rPr>
              <a:t>Официанты</a:t>
            </a:r>
            <a:r>
              <a:rPr lang="ru" sz="900">
                <a:latin typeface="Open Sans"/>
                <a:ea typeface="Open Sans"/>
                <a:cs typeface="Open Sans"/>
                <a:sym typeface="Open Sans"/>
              </a:rPr>
              <a:t> ресторана GATE7</a:t>
            </a:r>
            <a:endParaRPr sz="9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4455250" y="933775"/>
            <a:ext cx="4025700" cy="34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5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Персонал ресторана GATE7 – это тщательно подобранная и проверенная команда профессионалов высочайшего уровня. Как и любой профессионал, каждый член команды GATE7 постоянно совершенствуется в своей профессии, ведь заданный высокий уровень ресторана GATE7 необходимо поддерживать каждый день. </a:t>
            </a:r>
            <a:endParaRPr sz="105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5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В ресторане GATE7 существует три главных правила:</a:t>
            </a:r>
            <a:endParaRPr sz="105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35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Качество</a:t>
            </a:r>
            <a:endParaRPr sz="135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ru" sz="105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Только самое свежее</a:t>
            </a:r>
            <a:endParaRPr i="1" sz="105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5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Каждое утро лучшие и самые свежие продукты отбираются лично шеф-поваром.</a:t>
            </a:r>
            <a:endParaRPr sz="105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35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Сервис</a:t>
            </a:r>
            <a:endParaRPr sz="135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ru" sz="105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Внимание к каждой детали.</a:t>
            </a:r>
            <a:endParaRPr i="1" sz="105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5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Персонал ресторана готов угодить даже самому взыскательному гостю.</a:t>
            </a:r>
            <a:endParaRPr sz="105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35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Традиции</a:t>
            </a:r>
            <a:endParaRPr sz="135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ru" sz="105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Более 2 лет</a:t>
            </a:r>
            <a:endParaRPr i="1" sz="105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5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Мы гордимся и чтим высокие традиции нашего ресторана.</a:t>
            </a:r>
            <a:endParaRPr sz="105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34343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11700" y="315925"/>
            <a:ext cx="8520600" cy="70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900"/>
              <a:t>Шеф-повар ресторана</a:t>
            </a:r>
            <a:r>
              <a:rPr lang="ru" sz="3900"/>
              <a:t> GATE7</a:t>
            </a:r>
            <a:endParaRPr sz="3900"/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3374750" y="1020050"/>
            <a:ext cx="5379600" cy="364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latin typeface="Economica"/>
                <a:ea typeface="Economica"/>
                <a:cs typeface="Economica"/>
                <a:sym typeface="Economica"/>
              </a:rPr>
              <a:t>Меню ресторана GATE7 основано автором и шеф-поваром ресторана. </a:t>
            </a:r>
            <a:endParaRPr sz="14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>
                <a:latin typeface="Economica"/>
                <a:ea typeface="Economica"/>
                <a:cs typeface="Economica"/>
                <a:sym typeface="Economica"/>
              </a:rPr>
              <a:t>Литвин Илья — настоящий мастер и фанат своего дела. Формула успеха, заложенная автором проекта очень проста: творческий подход, изысканный вкус в сочетании с высоким уровнем обслуживания. За плечами нашей команды более 1000 успешных мероприятий, благодарных отзывов и довольных гостей. Мы внимательно следим за новинками кейтеринговой индустрии и гастрономическими тенденциями, а самое главное мы любим свою работу и делаем ее с удовольствием. </a:t>
            </a:r>
            <a:endParaRPr sz="140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5750" y="1020050"/>
            <a:ext cx="2092849" cy="314002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5"/>
          <p:cNvSpPr txBox="1"/>
          <p:nvPr/>
        </p:nvSpPr>
        <p:spPr>
          <a:xfrm>
            <a:off x="785325" y="4301575"/>
            <a:ext cx="2153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latin typeface="Open Sans"/>
                <a:ea typeface="Open Sans"/>
                <a:cs typeface="Open Sans"/>
                <a:sym typeface="Open Sans"/>
              </a:rPr>
              <a:t>Литвин Илья </a:t>
            </a:r>
            <a:endParaRPr sz="11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latin typeface="Open Sans"/>
                <a:ea typeface="Open Sans"/>
                <a:cs typeface="Open Sans"/>
                <a:sym typeface="Open Sans"/>
              </a:rPr>
              <a:t>шеф-повар ресторана GATE7</a:t>
            </a:r>
            <a:endParaRPr sz="11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34343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Изысканная</a:t>
            </a:r>
            <a:r>
              <a:rPr lang="ru"/>
              <a:t> кухня ресторана Gate7</a:t>
            </a:r>
            <a:endParaRPr/>
          </a:p>
        </p:txBody>
      </p:sp>
      <p:sp>
        <p:nvSpPr>
          <p:cNvPr id="87" name="Google Shape;87;p16"/>
          <p:cNvSpPr txBox="1"/>
          <p:nvPr>
            <p:ph idx="1" type="body"/>
          </p:nvPr>
        </p:nvSpPr>
        <p:spPr>
          <a:xfrm>
            <a:off x="311700" y="4138850"/>
            <a:ext cx="8520600" cy="7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>
                <a:latin typeface="Economica"/>
                <a:ea typeface="Economica"/>
                <a:cs typeface="Economica"/>
                <a:sym typeface="Economica"/>
              </a:rPr>
              <a:t>Авторская изысканная кухня, с оттенком многогранности и утонченности никого не оставит равнодушным и подарит яркое послевкусие.</a:t>
            </a:r>
            <a:endParaRPr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150" y="1299625"/>
            <a:ext cx="1790781" cy="2686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5931" y="1299625"/>
            <a:ext cx="2015121" cy="2686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30052" y="1299625"/>
            <a:ext cx="1790781" cy="2686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73233" y="1299625"/>
            <a:ext cx="1790781" cy="2686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34343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РЕСТОРАН GATE7</a:t>
            </a:r>
            <a:endParaRPr/>
          </a:p>
        </p:txBody>
      </p:sp>
      <p:sp>
        <p:nvSpPr>
          <p:cNvPr id="97" name="Google Shape;97;p17"/>
          <p:cNvSpPr txBox="1"/>
          <p:nvPr>
            <p:ph idx="1" type="body"/>
          </p:nvPr>
        </p:nvSpPr>
        <p:spPr>
          <a:xfrm>
            <a:off x="311700" y="3269875"/>
            <a:ext cx="8520600" cy="171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Ресторан Gate7 — это особый подход к каждому мероприятию, Ваш праздник продуманный до мелочей. Благодаря стильному и уютному интерьеру, изысканной кухне и высокому уровню обслуживания ресторан Gate7 является идеальным местом для проведения любых торжественных мероприятий.</a:t>
            </a:r>
            <a:endParaRPr/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425" y="1299625"/>
            <a:ext cx="2727439" cy="1817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3264" y="1299625"/>
            <a:ext cx="2727439" cy="1817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03104" y="1299625"/>
            <a:ext cx="2727439" cy="1817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34343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880"/>
              <a:t>ОСНОВНЫЕ ПРЕИМУЩЕСТВА</a:t>
            </a:r>
            <a:r>
              <a:rPr lang="ru" sz="2880"/>
              <a:t> </a:t>
            </a:r>
            <a:r>
              <a:rPr lang="ru" sz="2880"/>
              <a:t>РЕСТОРАНА GATE7</a:t>
            </a:r>
            <a:endParaRPr sz="2880"/>
          </a:p>
        </p:txBody>
      </p:sp>
      <p:sp>
        <p:nvSpPr>
          <p:cNvPr id="106" name="Google Shape;106;p18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latin typeface="Economica"/>
                <a:ea typeface="Economica"/>
                <a:cs typeface="Economica"/>
                <a:sym typeface="Economica"/>
              </a:rPr>
              <a:t>Индивидуальный подход к каждому гостю </a:t>
            </a:r>
            <a:endParaRPr sz="14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latin typeface="Economica"/>
                <a:ea typeface="Economica"/>
                <a:cs typeface="Economica"/>
                <a:sym typeface="Economica"/>
              </a:rPr>
              <a:t>Высокий уровень обслуживания </a:t>
            </a:r>
            <a:endParaRPr sz="14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latin typeface="Economica"/>
                <a:ea typeface="Economica"/>
                <a:cs typeface="Economica"/>
                <a:sym typeface="Economica"/>
              </a:rPr>
              <a:t>Собственный производственный цех, контроль качества на всех этапах производства </a:t>
            </a:r>
            <a:endParaRPr sz="14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latin typeface="Economica"/>
                <a:ea typeface="Economica"/>
                <a:cs typeface="Economica"/>
                <a:sym typeface="Economica"/>
              </a:rPr>
              <a:t>Возможность создания меню исходя из концепции мероприятия с привлечением бренд-шефа </a:t>
            </a:r>
            <a:endParaRPr sz="14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latin typeface="Economica"/>
                <a:ea typeface="Economica"/>
                <a:cs typeface="Economica"/>
                <a:sym typeface="Economica"/>
              </a:rPr>
              <a:t>Бесплатная дегустация блюд и кондитерских изделий </a:t>
            </a:r>
            <a:endParaRPr sz="14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latin typeface="Economica"/>
                <a:ea typeface="Economica"/>
                <a:cs typeface="Economica"/>
                <a:sym typeface="Economica"/>
              </a:rPr>
              <a:t>Удобное расположение, бесплатная парковка </a:t>
            </a:r>
            <a:endParaRPr sz="14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latin typeface="Economica"/>
                <a:ea typeface="Economica"/>
                <a:cs typeface="Economica"/>
                <a:sym typeface="Economica"/>
              </a:rPr>
              <a:t>Отсутствие аренды зала </a:t>
            </a:r>
            <a:endParaRPr sz="14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latin typeface="Economica"/>
                <a:ea typeface="Economica"/>
                <a:cs typeface="Economica"/>
                <a:sym typeface="Economica"/>
              </a:rPr>
              <a:t>Депозитная система </a:t>
            </a:r>
            <a:endParaRPr sz="14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latin typeface="Economica"/>
                <a:ea typeface="Economica"/>
                <a:cs typeface="Economica"/>
                <a:sym typeface="Economica"/>
              </a:rPr>
              <a:t>Опыт организации более 1000 мероприятий </a:t>
            </a:r>
            <a:endParaRPr sz="14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8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>
                <a:latin typeface="Economica"/>
                <a:ea typeface="Economica"/>
                <a:cs typeface="Economica"/>
                <a:sym typeface="Economica"/>
              </a:rPr>
              <a:t>Сервис выездного обслуживания</a:t>
            </a:r>
            <a:endParaRPr sz="140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107" name="Google Shape;10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600" y="2571750"/>
            <a:ext cx="1492952" cy="2239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2525" y="2571737"/>
            <a:ext cx="1492952" cy="2239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34343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ОСНОВНЫЕ </a:t>
            </a:r>
            <a:r>
              <a:rPr lang="ru" sz="2400"/>
              <a:t>ВИДЫ МЕРОПРИЯТИЙ</a:t>
            </a:r>
            <a:r>
              <a:rPr lang="ru" sz="2400"/>
              <a:t> В РЕСТОРАНЕ GATE7 </a:t>
            </a:r>
            <a:endParaRPr sz="2400"/>
          </a:p>
        </p:txBody>
      </p:sp>
      <p:sp>
        <p:nvSpPr>
          <p:cNvPr id="114" name="Google Shape;114;p19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latin typeface="Economica"/>
                <a:ea typeface="Economica"/>
                <a:cs typeface="Economica"/>
                <a:sym typeface="Economica"/>
              </a:rPr>
              <a:t>Свадьба </a:t>
            </a:r>
            <a:endParaRPr sz="19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latin typeface="Economica"/>
                <a:ea typeface="Economica"/>
                <a:cs typeface="Economica"/>
                <a:sym typeface="Economica"/>
              </a:rPr>
              <a:t>Кофе-брейк </a:t>
            </a:r>
            <a:endParaRPr sz="19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latin typeface="Economica"/>
                <a:ea typeface="Economica"/>
                <a:cs typeface="Economica"/>
                <a:sym typeface="Economica"/>
              </a:rPr>
              <a:t>Корпоративный банкет </a:t>
            </a:r>
            <a:endParaRPr sz="19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latin typeface="Economica"/>
                <a:ea typeface="Economica"/>
                <a:cs typeface="Economica"/>
                <a:sym typeface="Economica"/>
              </a:rPr>
              <a:t>Кейтеринг </a:t>
            </a:r>
            <a:endParaRPr sz="19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latin typeface="Economica"/>
                <a:ea typeface="Economica"/>
                <a:cs typeface="Economica"/>
                <a:sym typeface="Economica"/>
              </a:rPr>
              <a:t>Гала-ужин </a:t>
            </a:r>
            <a:endParaRPr sz="19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latin typeface="Economica"/>
                <a:ea typeface="Economica"/>
                <a:cs typeface="Economica"/>
                <a:sym typeface="Economica"/>
              </a:rPr>
              <a:t>День Рождения </a:t>
            </a:r>
            <a:endParaRPr sz="19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latin typeface="Economica"/>
                <a:ea typeface="Economica"/>
                <a:cs typeface="Economica"/>
                <a:sym typeface="Economica"/>
              </a:rPr>
              <a:t>Фуршет </a:t>
            </a:r>
            <a:endParaRPr sz="1900">
              <a:latin typeface="Economica"/>
              <a:ea typeface="Economica"/>
              <a:cs typeface="Economica"/>
              <a:sym typeface="Economica"/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900">
                <a:latin typeface="Economica"/>
                <a:ea typeface="Economica"/>
                <a:cs typeface="Economica"/>
                <a:sym typeface="Economica"/>
              </a:rPr>
              <a:t>Выпускной</a:t>
            </a:r>
            <a:endParaRPr sz="190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115" name="Google Shape;11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9797" y="1388125"/>
            <a:ext cx="2018299" cy="3028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8750" y="1388125"/>
            <a:ext cx="2018299" cy="3028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34343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/>
          <p:nvPr>
            <p:ph type="title"/>
          </p:nvPr>
        </p:nvSpPr>
        <p:spPr>
          <a:xfrm>
            <a:off x="311700" y="18150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БОЛЬШОЙ ЗАЛ</a:t>
            </a:r>
            <a:endParaRPr/>
          </a:p>
        </p:txBody>
      </p:sp>
      <p:sp>
        <p:nvSpPr>
          <p:cNvPr id="122" name="Google Shape;122;p20"/>
          <p:cNvSpPr txBox="1"/>
          <p:nvPr>
            <p:ph idx="1" type="body"/>
          </p:nvPr>
        </p:nvSpPr>
        <p:spPr>
          <a:xfrm>
            <a:off x="311700" y="3848775"/>
            <a:ext cx="8520600" cy="11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500">
                <a:latin typeface="Economica"/>
                <a:ea typeface="Economica"/>
                <a:cs typeface="Economica"/>
                <a:sym typeface="Economica"/>
              </a:rPr>
              <a:t>Большой зал расположен на втором этаже ресторана. Красивое и светлое помещение с </a:t>
            </a:r>
            <a:r>
              <a:rPr lang="ru" sz="1500">
                <a:latin typeface="Economica"/>
                <a:ea typeface="Economica"/>
                <a:cs typeface="Economica"/>
                <a:sym typeface="Economica"/>
              </a:rPr>
              <a:t>витражными</a:t>
            </a:r>
            <a:r>
              <a:rPr lang="ru" sz="1500">
                <a:latin typeface="Economica"/>
                <a:ea typeface="Economica"/>
                <a:cs typeface="Economica"/>
                <a:sym typeface="Economica"/>
              </a:rPr>
              <a:t> окнами, панорамным видом на взлетную магистраль самолетов и уютной зоной отдыха. Зал рассчитан на комфортное размещение 50 ваших друзей, родственников и коллег с банкетной рассадкой и 70 гостей – в формате фуршета </a:t>
            </a:r>
            <a:endParaRPr sz="150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123" name="Google Shape;12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100" y="1078925"/>
            <a:ext cx="1846111" cy="2769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30900" y="1078938"/>
            <a:ext cx="1846101" cy="2769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89700" y="1078938"/>
            <a:ext cx="1846101" cy="2769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48503" y="1078939"/>
            <a:ext cx="1846101" cy="2769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34343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4000"/>
              <a:t>МАЛЫЙ БАНКЕТНЫЙ ЗАЛ</a:t>
            </a:r>
            <a:endParaRPr sz="4000"/>
          </a:p>
        </p:txBody>
      </p:sp>
      <p:sp>
        <p:nvSpPr>
          <p:cNvPr id="132" name="Google Shape;132;p21"/>
          <p:cNvSpPr txBox="1"/>
          <p:nvPr>
            <p:ph idx="1" type="body"/>
          </p:nvPr>
        </p:nvSpPr>
        <p:spPr>
          <a:xfrm>
            <a:off x="311700" y="3417200"/>
            <a:ext cx="8520600" cy="15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500">
                <a:latin typeface="Economica"/>
                <a:ea typeface="Economica"/>
                <a:cs typeface="Economica"/>
                <a:sym typeface="Economica"/>
              </a:rPr>
              <a:t>Малый зал ресторана расположен на первом этаже. Небольшой, но очень уютный банкетный зал отлично подойдет для празднования свадьбы, дня рождения или корпоративного мероприятия в формате банкета (до 25 гостей), фуршета (до 35 персон), а также для церемонии выездной регистрации и приветственного фуршета для гостей. Также малый зал идеально подойдет для проведения бизнес-мероприятий: кофе-брейков, презентаций, семинаров. </a:t>
            </a:r>
            <a:endParaRPr sz="150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133" name="Google Shape;13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1299625"/>
            <a:ext cx="2773775" cy="184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28776" y="1299625"/>
            <a:ext cx="2773775" cy="1848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26099" y="1299625"/>
            <a:ext cx="2773770" cy="184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