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90" d="100"/>
          <a:sy n="90" d="100"/>
        </p:scale>
        <p:origin x="232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78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2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73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1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38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446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2483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2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21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5296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790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4910DE5-E704-7C45-9804-C10A40AD58F5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668882-2EA2-4540-AFB3-E05FB1EBD69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13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CA7F1D-671B-73AB-DFB8-3B5C611255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Площадка для мероприятий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CC5016-3FE9-E5B1-B1B8-5BAAE6D29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B</a:t>
            </a:r>
            <a:r>
              <a:rPr lang="en-US" dirty="0" err="1"/>
              <a:t>éca</a:t>
            </a:r>
            <a:r>
              <a:rPr lang="en-US" dirty="0"/>
              <a:t> breakfast and bakery</a:t>
            </a:r>
            <a:endParaRPr lang="ru-RU" dirty="0"/>
          </a:p>
          <a:p>
            <a:r>
              <a:rPr lang="ru-RU" dirty="0" err="1"/>
              <a:t>Рочдельская</a:t>
            </a:r>
            <a:r>
              <a:rPr lang="ru-RU" dirty="0"/>
              <a:t> 15 стр. 35</a:t>
            </a:r>
          </a:p>
        </p:txBody>
      </p:sp>
    </p:spTree>
    <p:extLst>
      <p:ext uri="{BB962C8B-B14F-4D97-AF65-F5344CB8AC3E}">
        <p14:creationId xmlns:p14="http://schemas.microsoft.com/office/powerpoint/2010/main" val="416120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91D88-72B1-C3EC-B88D-476FCF98A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Возможности зала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134522-DEE5-2CB0-C49C-029855F57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З</a:t>
            </a:r>
            <a:r>
              <a:rPr lang="ru-RU" sz="2400" dirty="0"/>
              <a:t>ал вмешает до 40 человек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Имеет собственный кейтеринг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Нет пробкового сбора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Возможна расстановка мебели по вашему запросу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Оснащен музыкальными колонками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Можно шуметь после 23:00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Можно с питомцами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88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33B8E0-032A-9AC3-98DC-348858E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6933" y="550607"/>
            <a:ext cx="2535194" cy="475134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Интерьер</a:t>
            </a:r>
            <a:r>
              <a:rPr lang="ru-RU" dirty="0"/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472A7C-4A1F-7D80-04CD-6C30ED86100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585" y="2074985"/>
            <a:ext cx="2945260" cy="441789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E3BBEAE-68DE-4BEF-8C6F-0A22E78F92B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3781" y="1411091"/>
            <a:ext cx="7056515" cy="508178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345CAE2-8C9E-6A74-F8B3-3B77121BC352}"/>
              </a:ext>
            </a:extLst>
          </p:cNvPr>
          <p:cNvSpPr txBox="1"/>
          <p:nvPr/>
        </p:nvSpPr>
        <p:spPr>
          <a:xfrm>
            <a:off x="1002620" y="695287"/>
            <a:ext cx="4677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Скандинавский минимализм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Панорамные окна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Высокие потолки 6,5 метров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Много дневного света</a:t>
            </a:r>
          </a:p>
        </p:txBody>
      </p:sp>
    </p:spTree>
    <p:extLst>
      <p:ext uri="{BB962C8B-B14F-4D97-AF65-F5344CB8AC3E}">
        <p14:creationId xmlns:p14="http://schemas.microsoft.com/office/powerpoint/2010/main" val="364209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88AAFEC-908B-A517-C72F-3CE1199A6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919378"/>
              </p:ext>
            </p:extLst>
          </p:nvPr>
        </p:nvGraphicFramePr>
        <p:xfrm>
          <a:off x="271849" y="1594022"/>
          <a:ext cx="11738918" cy="422601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537635">
                  <a:extLst>
                    <a:ext uri="{9D8B030D-6E8A-4147-A177-3AD203B41FA5}">
                      <a16:colId xmlns:a16="http://schemas.microsoft.com/office/drawing/2014/main" val="2611613389"/>
                    </a:ext>
                  </a:extLst>
                </a:gridCol>
                <a:gridCol w="2463289">
                  <a:extLst>
                    <a:ext uri="{9D8B030D-6E8A-4147-A177-3AD203B41FA5}">
                      <a16:colId xmlns:a16="http://schemas.microsoft.com/office/drawing/2014/main" val="4205020280"/>
                    </a:ext>
                  </a:extLst>
                </a:gridCol>
                <a:gridCol w="1767909">
                  <a:extLst>
                    <a:ext uri="{9D8B030D-6E8A-4147-A177-3AD203B41FA5}">
                      <a16:colId xmlns:a16="http://schemas.microsoft.com/office/drawing/2014/main" val="705714478"/>
                    </a:ext>
                  </a:extLst>
                </a:gridCol>
                <a:gridCol w="1779695">
                  <a:extLst>
                    <a:ext uri="{9D8B030D-6E8A-4147-A177-3AD203B41FA5}">
                      <a16:colId xmlns:a16="http://schemas.microsoft.com/office/drawing/2014/main" val="1615063016"/>
                    </a:ext>
                  </a:extLst>
                </a:gridCol>
                <a:gridCol w="1190390">
                  <a:extLst>
                    <a:ext uri="{9D8B030D-6E8A-4147-A177-3AD203B41FA5}">
                      <a16:colId xmlns:a16="http://schemas.microsoft.com/office/drawing/2014/main" val="1241149970"/>
                    </a:ext>
                  </a:extLst>
                </a:gridCol>
              </a:tblGrid>
              <a:tr h="603716">
                <a:tc>
                  <a:txBody>
                    <a:bodyPr/>
                    <a:lstStyle/>
                    <a:p>
                      <a:pPr rtl="0" fontAlgn="b"/>
                      <a:endParaRPr lang="ru-RU" sz="1800" dirty="0">
                        <a:effectLst/>
                      </a:endParaRP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ru-RU" sz="1800">
                        <a:effectLst/>
                      </a:endParaRP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>
                          <a:effectLst/>
                        </a:rPr>
                        <a:t>Продление зала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>
                          <a:effectLst/>
                        </a:rPr>
                        <a:t>Пробковый сбор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>
                          <a:effectLst/>
                        </a:rPr>
                        <a:t>Сервис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1138168"/>
                  </a:ext>
                </a:extLst>
              </a:tr>
              <a:tr h="885973">
                <a:tc>
                  <a:txBody>
                    <a:bodyPr/>
                    <a:lstStyle/>
                    <a:p>
                      <a:pPr rtl="0" fontAlgn="b"/>
                      <a:r>
                        <a:rPr lang="ru-RU" sz="1800" dirty="0">
                          <a:effectLst/>
                        </a:rPr>
                        <a:t>Аренда зала без </a:t>
                      </a:r>
                      <a:r>
                        <a:rPr lang="ru-RU" sz="1800" dirty="0" err="1">
                          <a:effectLst/>
                        </a:rPr>
                        <a:t>кейтеренга</a:t>
                      </a: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10000 </a:t>
                      </a:r>
                      <a:r>
                        <a:rPr lang="ru-RU" sz="1800" dirty="0" err="1">
                          <a:effectLst/>
                        </a:rPr>
                        <a:t>руб</a:t>
                      </a:r>
                      <a:r>
                        <a:rPr lang="ru-RU" sz="1800" dirty="0">
                          <a:effectLst/>
                        </a:rPr>
                        <a:t> / час (мин. 3 часа)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10000 </a:t>
                      </a:r>
                      <a:r>
                        <a:rPr lang="ru-RU" sz="1800" dirty="0" err="1">
                          <a:effectLst/>
                        </a:rPr>
                        <a:t>руб</a:t>
                      </a:r>
                      <a:r>
                        <a:rPr lang="ru-RU" sz="1800" dirty="0">
                          <a:effectLst/>
                        </a:rPr>
                        <a:t> / час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766476"/>
                  </a:ext>
                </a:extLst>
              </a:tr>
              <a:tr h="321458">
                <a:tc gridSpan="5">
                  <a:txBody>
                    <a:bodyPr/>
                    <a:lstStyle/>
                    <a:p>
                      <a:pPr rtl="0" fontAlgn="b"/>
                      <a:r>
                        <a:rPr lang="ru-RU" sz="1800" b="1" dirty="0">
                          <a:effectLst/>
                        </a:rPr>
                        <a:t>Аренда зала с </a:t>
                      </a:r>
                      <a:r>
                        <a:rPr lang="ru-RU" sz="1800" b="1" dirty="0" err="1">
                          <a:effectLst/>
                        </a:rPr>
                        <a:t>кейтеренгом</a:t>
                      </a:r>
                      <a:r>
                        <a:rPr lang="ru-RU" sz="1800" b="1" dirty="0">
                          <a:effectLst/>
                        </a:rPr>
                        <a:t>: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84762"/>
                  </a:ext>
                </a:extLst>
              </a:tr>
              <a:tr h="603716">
                <a:tc>
                  <a:txBody>
                    <a:bodyPr/>
                    <a:lstStyle/>
                    <a:p>
                      <a:pPr rtl="0" fontAlgn="b"/>
                      <a:r>
                        <a:rPr lang="ru-RU" sz="1800" dirty="0">
                          <a:effectLst/>
                        </a:rPr>
                        <a:t>от 3500 </a:t>
                      </a:r>
                      <a:r>
                        <a:rPr lang="ru-RU" sz="1800" dirty="0" err="1">
                          <a:effectLst/>
                        </a:rPr>
                        <a:t>руб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o-RO" sz="1800" dirty="0">
                          <a:effectLst/>
                        </a:rPr>
                        <a:t>c </a:t>
                      </a:r>
                      <a:r>
                        <a:rPr lang="ru-RU" sz="1800" dirty="0">
                          <a:effectLst/>
                        </a:rPr>
                        <a:t>человека (от 15 </a:t>
                      </a:r>
                      <a:r>
                        <a:rPr lang="ru-RU" sz="1800" dirty="0" err="1">
                          <a:effectLst/>
                        </a:rPr>
                        <a:t>челевек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15000 (8 часов)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10000 </a:t>
                      </a:r>
                      <a:r>
                        <a:rPr lang="ru-RU" sz="1800" dirty="0" err="1">
                          <a:effectLst/>
                        </a:rPr>
                        <a:t>руб</a:t>
                      </a:r>
                      <a:r>
                        <a:rPr lang="ru-RU" sz="1800" dirty="0">
                          <a:effectLst/>
                        </a:rPr>
                        <a:t> / час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10%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518069"/>
                  </a:ext>
                </a:extLst>
              </a:tr>
              <a:tr h="603716">
                <a:tc>
                  <a:txBody>
                    <a:bodyPr/>
                    <a:lstStyle/>
                    <a:p>
                      <a:pPr rtl="0" fontAlgn="b"/>
                      <a:r>
                        <a:rPr lang="ru-RU" sz="1800">
                          <a:effectLst/>
                        </a:rPr>
                        <a:t>от 4500 руб с человека (от 15 человек)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10000 (8 часов)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10000 </a:t>
                      </a:r>
                      <a:r>
                        <a:rPr lang="ru-RU" sz="1800" dirty="0" err="1">
                          <a:effectLst/>
                        </a:rPr>
                        <a:t>руб</a:t>
                      </a:r>
                      <a:r>
                        <a:rPr lang="ru-RU" sz="1800" dirty="0">
                          <a:effectLst/>
                        </a:rPr>
                        <a:t> / час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10%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455612"/>
                  </a:ext>
                </a:extLst>
              </a:tr>
              <a:tr h="603716">
                <a:tc>
                  <a:txBody>
                    <a:bodyPr/>
                    <a:lstStyle/>
                    <a:p>
                      <a:pPr rtl="0" fontAlgn="b"/>
                      <a:r>
                        <a:rPr lang="ru-RU" sz="1800">
                          <a:effectLst/>
                        </a:rPr>
                        <a:t>от 5500 руб с человека (от 15 человек)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без аренды (8 часов)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10000 руб / час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10%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822151"/>
                  </a:ext>
                </a:extLst>
              </a:tr>
              <a:tr h="603716">
                <a:tc>
                  <a:txBody>
                    <a:bodyPr/>
                    <a:lstStyle/>
                    <a:p>
                      <a:pPr rtl="0" fontAlgn="b"/>
                      <a:r>
                        <a:rPr lang="ru-RU" sz="1800">
                          <a:effectLst/>
                        </a:rPr>
                        <a:t>Детский праздник 1500 руб с человека (от 15 человек)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без аренды (4 часа)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10000 руб / час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>
                          <a:effectLst/>
                        </a:rPr>
                        <a:t>Не взымается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</a:rPr>
                        <a:t>10%</a:t>
                      </a:r>
                    </a:p>
                  </a:txBody>
                  <a:tcPr marL="16367" marR="16367" marT="10911" marB="1091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9366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D65E926-AC77-0279-B353-5EA0EB489DA9}"/>
              </a:ext>
            </a:extLst>
          </p:cNvPr>
          <p:cNvSpPr txBox="1"/>
          <p:nvPr/>
        </p:nvSpPr>
        <p:spPr>
          <a:xfrm>
            <a:off x="4955060" y="853301"/>
            <a:ext cx="231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Условия аренды</a:t>
            </a:r>
          </a:p>
        </p:txBody>
      </p:sp>
    </p:spTree>
    <p:extLst>
      <p:ext uri="{BB962C8B-B14F-4D97-AF65-F5344CB8AC3E}">
        <p14:creationId xmlns:p14="http://schemas.microsoft.com/office/powerpoint/2010/main" val="342610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F7A2358-10FD-4634-44F8-FCEFEDB78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097059"/>
              </p:ext>
            </p:extLst>
          </p:nvPr>
        </p:nvGraphicFramePr>
        <p:xfrm>
          <a:off x="1911841" y="741405"/>
          <a:ext cx="7368084" cy="598068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6276516">
                  <a:extLst>
                    <a:ext uri="{9D8B030D-6E8A-4147-A177-3AD203B41FA5}">
                      <a16:colId xmlns:a16="http://schemas.microsoft.com/office/drawing/2014/main" val="3395089147"/>
                    </a:ext>
                  </a:extLst>
                </a:gridCol>
                <a:gridCol w="1091568">
                  <a:extLst>
                    <a:ext uri="{9D8B030D-6E8A-4147-A177-3AD203B41FA5}">
                      <a16:colId xmlns:a16="http://schemas.microsoft.com/office/drawing/2014/main" val="1091821769"/>
                    </a:ext>
                  </a:extLst>
                </a:gridCol>
              </a:tblGrid>
              <a:tr h="299034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1" dirty="0">
                          <a:effectLst/>
                        </a:rPr>
                        <a:t>Фуршетное меню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231550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Канапе с лососем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270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4226551901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Канапе с креветкой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220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3619949355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Канапе с тунцом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220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390878149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Канапе с черри и моцареллой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190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2189553656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Канапе с камамбером и виноградом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190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266951908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Мини тапас с лососем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270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3850199106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Мини тапас с </a:t>
                      </a:r>
                      <a:r>
                        <a:rPr lang="ru-RU" sz="1600" b="0" dirty="0" err="1">
                          <a:effectLst/>
                        </a:rPr>
                        <a:t>мортаделлой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220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3034840799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Мини тапас с тунцом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220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3234330216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Мини тапас с авокадо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220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444374096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Тарталетка с красной икрой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490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530781922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Тарталетка с ягодами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190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370800580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Тарталетка с креветками и кремом из авокадо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220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551294421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Тарталетка с тар-</a:t>
                      </a:r>
                      <a:r>
                        <a:rPr lang="ru-RU" sz="1600" b="0" dirty="0" err="1">
                          <a:effectLst/>
                        </a:rPr>
                        <a:t>таром</a:t>
                      </a:r>
                      <a:r>
                        <a:rPr lang="ru-RU" sz="1600" b="0" dirty="0">
                          <a:effectLst/>
                        </a:rPr>
                        <a:t> из говядины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220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2897103031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Икра щуки </a:t>
                      </a:r>
                      <a:r>
                        <a:rPr lang="ru-RU" sz="1100" b="0" dirty="0">
                          <a:effectLst/>
                        </a:rPr>
                        <a:t>50 </a:t>
                      </a:r>
                      <a:r>
                        <a:rPr lang="ru-RU" sz="1100" b="0" dirty="0" err="1">
                          <a:effectLst/>
                        </a:rPr>
                        <a:t>гр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1250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2572291844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Икра лососевая</a:t>
                      </a:r>
                      <a:r>
                        <a:rPr lang="ru-RU" sz="1100" b="0" dirty="0">
                          <a:effectLst/>
                        </a:rPr>
                        <a:t> 50 </a:t>
                      </a:r>
                      <a:r>
                        <a:rPr lang="ru-RU" sz="1100" b="0" dirty="0" err="1">
                          <a:effectLst/>
                        </a:rPr>
                        <a:t>гр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1450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2491730931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Икра осетровая </a:t>
                      </a:r>
                      <a:r>
                        <a:rPr lang="ru-RU" sz="1100" b="0" dirty="0">
                          <a:effectLst/>
                        </a:rPr>
                        <a:t>50 </a:t>
                      </a:r>
                      <a:r>
                        <a:rPr lang="ru-RU" sz="1100" b="0" dirty="0" err="1">
                          <a:effectLst/>
                        </a:rPr>
                        <a:t>гр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6500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553102255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Голубика </a:t>
                      </a:r>
                      <a:r>
                        <a:rPr lang="ru-RU" sz="1100" b="0">
                          <a:effectLst/>
                        </a:rPr>
                        <a:t>100 гр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390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422414596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Клубника </a:t>
                      </a:r>
                      <a:r>
                        <a:rPr lang="ru-RU" sz="1100" b="0">
                          <a:effectLst/>
                        </a:rPr>
                        <a:t>100 гр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390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1468983425"/>
                  </a:ext>
                </a:extLst>
              </a:tr>
              <a:tr h="299034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Малина </a:t>
                      </a:r>
                      <a:r>
                        <a:rPr lang="ru-RU" sz="1100" b="0">
                          <a:effectLst/>
                        </a:rPr>
                        <a:t>100 гр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390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19" marR="26319" marT="17546" marB="17546" anchor="b"/>
                </a:tc>
                <a:extLst>
                  <a:ext uri="{0D108BD9-81ED-4DB2-BD59-A6C34878D82A}">
                    <a16:rowId xmlns:a16="http://schemas.microsoft.com/office/drawing/2014/main" val="247688902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1508EFE-91FA-114A-9898-2A449C829C26}"/>
              </a:ext>
            </a:extLst>
          </p:cNvPr>
          <p:cNvSpPr txBox="1"/>
          <p:nvPr/>
        </p:nvSpPr>
        <p:spPr>
          <a:xfrm>
            <a:off x="4638234" y="234779"/>
            <a:ext cx="1915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МЕНЮ</a:t>
            </a:r>
          </a:p>
        </p:txBody>
      </p:sp>
    </p:spTree>
    <p:extLst>
      <p:ext uri="{BB962C8B-B14F-4D97-AF65-F5344CB8AC3E}">
        <p14:creationId xmlns:p14="http://schemas.microsoft.com/office/powerpoint/2010/main" val="1108739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E4005D3-CAC0-5E7B-1919-025037887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266800"/>
              </p:ext>
            </p:extLst>
          </p:nvPr>
        </p:nvGraphicFramePr>
        <p:xfrm>
          <a:off x="2498251" y="143102"/>
          <a:ext cx="6429375" cy="479298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4287766079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520783513"/>
                    </a:ext>
                  </a:extLst>
                </a:gridCol>
              </a:tblGrid>
              <a:tr h="102566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1" dirty="0">
                          <a:effectLst/>
                        </a:rPr>
                        <a:t>Холодные закуски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8014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Большое мясное ассорти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2800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4539150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Большое ассорти овощей и зелени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1900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8138465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Большое морское ассорти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3800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9670600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Ассорти сыров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2900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6697498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Большое ассорти маринованных грибов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1900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622758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Большое ассорти солений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2100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532083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Скумбрия с картофелем по-деревенски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690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497739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Сельдь с отварным картофелем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1103543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Лосось слабосоленый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750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420257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 err="1">
                          <a:effectLst/>
                        </a:rPr>
                        <a:t>Татаки</a:t>
                      </a:r>
                      <a:r>
                        <a:rPr lang="ru-RU" sz="1600" b="0" dirty="0">
                          <a:effectLst/>
                        </a:rPr>
                        <a:t> из тунца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850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725794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 err="1">
                          <a:effectLst/>
                        </a:rPr>
                        <a:t>Вителло</a:t>
                      </a:r>
                      <a:r>
                        <a:rPr lang="ru-RU" sz="1600" b="0" dirty="0">
                          <a:effectLst/>
                        </a:rPr>
                        <a:t> </a:t>
                      </a:r>
                      <a:r>
                        <a:rPr lang="ru-RU" sz="1600" b="0" dirty="0" err="1">
                          <a:effectLst/>
                        </a:rPr>
                        <a:t>тоннато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790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1537547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Сало с горчицей и хреном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790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086652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Куриный рулет 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790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5984924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Куриный паштет на домашнем хлебе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950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6461515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Капрезе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513116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Ассорти оливок и маслин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490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10012634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352F2A5-CD7B-2FF7-4841-EDB69B0F2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77938"/>
              </p:ext>
            </p:extLst>
          </p:nvPr>
        </p:nvGraphicFramePr>
        <p:xfrm>
          <a:off x="2498250" y="5023258"/>
          <a:ext cx="6429375" cy="169164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615387613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706067686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1" dirty="0">
                          <a:effectLst/>
                        </a:rPr>
                        <a:t>Горячие закуски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1231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Греческий пирог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053578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Жульен грибной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490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1139368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Жульен куриный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490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43649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 err="1">
                          <a:effectLst/>
                        </a:rPr>
                        <a:t>Кесадилья</a:t>
                      </a:r>
                      <a:r>
                        <a:rPr lang="ru-RU" sz="1600" b="0" dirty="0">
                          <a:effectLst/>
                        </a:rPr>
                        <a:t> с курицей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690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7075616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Фаршированные шампиньоны 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dirty="0">
                          <a:effectLst/>
                        </a:rPr>
                        <a:t>550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89986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1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CC7BE2C-22A3-E736-253C-9F765C168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259528"/>
              </p:ext>
            </p:extLst>
          </p:nvPr>
        </p:nvGraphicFramePr>
        <p:xfrm>
          <a:off x="2720674" y="121920"/>
          <a:ext cx="6429375" cy="352044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1083274103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3463209414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400" b="1" dirty="0">
                          <a:effectLst/>
                        </a:rPr>
                        <a:t>Салаты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155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Салат с тунцом и мини картофелем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690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90800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Цезарь с цыпленком на гриле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650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4057102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Цезарь с креветками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650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7210703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Цезарь с лососем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750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540430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Салат Греческий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590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064305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Салат с телятиной и картофелем черри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790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815255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Руккола с креветками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690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7352348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Оливье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550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306188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Столичный с курицей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550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7230938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Столичный с телятиной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550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68173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Оливье с крабом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550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031843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Зеленый салат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690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4384299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Сельдь под шубой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490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37517913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C53E524-9C9C-ED4B-FDD9-76DC3E7DA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066521"/>
              </p:ext>
            </p:extLst>
          </p:nvPr>
        </p:nvGraphicFramePr>
        <p:xfrm>
          <a:off x="2720674" y="3850988"/>
          <a:ext cx="6429375" cy="27660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2245681748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94870787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400" b="1">
                          <a:effectLst/>
                        </a:rPr>
                        <a:t>Горячие блюда из рыбы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2122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Стейк из лосося с пюре из цветной капцсты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1350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3754501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Палтус с кус кусом и соусом сливочный порей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1100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5947299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Дорадо на гриле 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1200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78096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Атлантическая треска с рисом и соусом тар-тар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990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2306830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Морской окунь с картофельным пюре и томатным канкасе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990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271984698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400" b="1">
                          <a:effectLst/>
                        </a:rPr>
                        <a:t>Горячие блюда из мяса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317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Телятина по-провански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1200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902259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Телячьи щечки с картофельным пюре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990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7669844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Бефстроганов из свинной шеи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>
                          <a:effectLst/>
                        </a:rPr>
                        <a:t>990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6571412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>
                          <a:effectLst/>
                        </a:rPr>
                        <a:t>Жареная свиная шейка со сливочно-грибным соусом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1150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6257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09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B294F73-648D-8FEE-4463-4B766170F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66090"/>
              </p:ext>
            </p:extLst>
          </p:nvPr>
        </p:nvGraphicFramePr>
        <p:xfrm>
          <a:off x="2782458" y="98854"/>
          <a:ext cx="6429375" cy="429847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191328879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3174950376"/>
                    </a:ext>
                  </a:extLst>
                </a:gridCol>
              </a:tblGrid>
              <a:tr h="282734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300" b="1">
                          <a:effectLst/>
                        </a:rPr>
                        <a:t>Горячие блюда из птицы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63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Цыпленок корнишон с мини картофелем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890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8493478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Филе индейки с брокколи и сливочным соусом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990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0193429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Куриное филе с томатами. сыром мацарелла и соусом песто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690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172351659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300" b="1">
                          <a:effectLst/>
                        </a:rPr>
                        <a:t>Горячие блюда из морепродуктов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2216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Аргентинские лангустины с соусом сладкий чилли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1200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3245698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Камандорский кальмар на гриле со спаржей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790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849402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Сахалинский гребешок в соусе терияки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1550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1238053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Щупольца осьминога с картофелем и томатам черри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2500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325377820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300" b="1">
                          <a:effectLst/>
                        </a:rPr>
                        <a:t>Выпечка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8959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Булочка пшеничная с кунжутом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30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868661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Булочка сырная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30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014815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Булочка ржаная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30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03828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 dirty="0">
                          <a:effectLst/>
                        </a:rPr>
                        <a:t>Круассан классический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250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343433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 dirty="0">
                          <a:effectLst/>
                        </a:rPr>
                        <a:t>Пирожок с картофелем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671432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Пирожок с капустой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3444921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Пирожок с луком и яйцом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77275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Пирожок с мясом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dirty="0">
                          <a:effectLst/>
                        </a:rPr>
                        <a:t>190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347142151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48F7A5F-3765-E26A-B9C0-5A32309D7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312557"/>
              </p:ext>
            </p:extLst>
          </p:nvPr>
        </p:nvGraphicFramePr>
        <p:xfrm>
          <a:off x="2782457" y="4495800"/>
          <a:ext cx="6429375" cy="236220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51231997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885942900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300" b="1" dirty="0">
                          <a:effectLst/>
                        </a:rPr>
                        <a:t>Десерты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072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Торт шоколадный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450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315046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Чизкейк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450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0582839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Торт красный бархат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450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0969356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Эклер со сливочным кремом и шоколадной глазурью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190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7000006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Профитроли с белым шоколадом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290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6143978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Профитроли с темным шоколадом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290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0697566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Медовиг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450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5998328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Бисквитный рулет с лесными ягодами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>
                          <a:effectLst/>
                        </a:rPr>
                        <a:t>350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7374235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ru-RU" sz="1300" b="0">
                          <a:effectLst/>
                        </a:rPr>
                        <a:t>Тирамису</a:t>
                      </a:r>
                      <a:endParaRPr lang="ru-RU" sz="13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dirty="0">
                          <a:effectLst/>
                        </a:rPr>
                        <a:t>550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806355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53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F691E51-42C1-3ED5-6617-68132485E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165205"/>
              </p:ext>
            </p:extLst>
          </p:nvPr>
        </p:nvGraphicFramePr>
        <p:xfrm>
          <a:off x="3023094" y="401880"/>
          <a:ext cx="5663706" cy="605424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824638">
                  <a:extLst>
                    <a:ext uri="{9D8B030D-6E8A-4147-A177-3AD203B41FA5}">
                      <a16:colId xmlns:a16="http://schemas.microsoft.com/office/drawing/2014/main" val="3986720010"/>
                    </a:ext>
                  </a:extLst>
                </a:gridCol>
                <a:gridCol w="839068">
                  <a:extLst>
                    <a:ext uri="{9D8B030D-6E8A-4147-A177-3AD203B41FA5}">
                      <a16:colId xmlns:a16="http://schemas.microsoft.com/office/drawing/2014/main" val="3930493575"/>
                    </a:ext>
                  </a:extLst>
                </a:gridCol>
              </a:tblGrid>
              <a:tr h="253711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1" dirty="0">
                          <a:effectLst/>
                        </a:rPr>
                        <a:t>Детское меню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910623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Овощной салат со сметаной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350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2835979968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Салат с мини моцареллой и томатами черри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2911879307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Овощные палочки с сырным соусом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350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3725740101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Куриный суп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390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1521500033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Спагетти с сыром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290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3494025036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Шашлык из курицы с картофельным пюре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4063357479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Лосось на пару с гарниром (пюре или рис)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990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2767892491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 err="1">
                          <a:effectLst/>
                        </a:rPr>
                        <a:t>Кронут</a:t>
                      </a:r>
                      <a:r>
                        <a:rPr lang="ru-RU" sz="1600" b="0" dirty="0">
                          <a:effectLst/>
                        </a:rPr>
                        <a:t> </a:t>
                      </a:r>
                      <a:r>
                        <a:rPr lang="ru-RU" sz="1600" b="0" dirty="0" err="1">
                          <a:effectLst/>
                        </a:rPr>
                        <a:t>чикен</a:t>
                      </a:r>
                      <a:r>
                        <a:rPr lang="ru-RU" sz="1600" b="0" dirty="0">
                          <a:effectLst/>
                        </a:rPr>
                        <a:t> бургер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3783725497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Кронбургер с говядиной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>
                          <a:effectLst/>
                        </a:rPr>
                        <a:t>650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extLst>
                  <a:ext uri="{0D108BD9-81ED-4DB2-BD59-A6C34878D82A}">
                    <a16:rowId xmlns:a16="http://schemas.microsoft.com/office/drawing/2014/main" val="2910286634"/>
                  </a:ext>
                </a:extLst>
              </a:tr>
              <a:tr h="253711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1" dirty="0">
                          <a:effectLst/>
                        </a:rPr>
                        <a:t>Напитки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160654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Вода </a:t>
                      </a:r>
                      <a:r>
                        <a:rPr lang="ro-RO" sz="1600" b="0">
                          <a:effectLst/>
                        </a:rPr>
                        <a:t>Jivea </a:t>
                      </a:r>
                      <a:r>
                        <a:rPr lang="ru-RU" sz="1600" b="0">
                          <a:effectLst/>
                        </a:rPr>
                        <a:t>газ / не газ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120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608109196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Сок 0,33 </a:t>
                      </a:r>
                      <a:r>
                        <a:rPr lang="ru-RU" sz="1200" b="0" dirty="0">
                          <a:effectLst/>
                        </a:rPr>
                        <a:t>(яблоко, вишня, апельсин, томат, </a:t>
                      </a:r>
                      <a:r>
                        <a:rPr lang="ru-RU" sz="1200" b="0" dirty="0" err="1">
                          <a:effectLst/>
                        </a:rPr>
                        <a:t>мультифрукт</a:t>
                      </a:r>
                      <a:r>
                        <a:rPr lang="ru-RU" sz="1200" b="0" dirty="0">
                          <a:effectLst/>
                        </a:rPr>
                        <a:t>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210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3699747718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Сок </a:t>
                      </a:r>
                      <a:r>
                        <a:rPr lang="ro-RO" sz="1600" b="0" dirty="0">
                          <a:effectLst/>
                        </a:rPr>
                        <a:t>Rich 1 </a:t>
                      </a:r>
                      <a:r>
                        <a:rPr lang="ru-RU" sz="1600" b="0" dirty="0">
                          <a:effectLst/>
                        </a:rPr>
                        <a:t>литр </a:t>
                      </a:r>
                      <a:r>
                        <a:rPr lang="ru-RU" sz="1200" b="0" dirty="0">
                          <a:effectLst/>
                        </a:rPr>
                        <a:t>(яблоко, вишня, апельсин, томат, </a:t>
                      </a:r>
                      <a:r>
                        <a:rPr lang="ru-RU" sz="1200" b="0" dirty="0" err="1">
                          <a:effectLst/>
                        </a:rPr>
                        <a:t>мультифрукт</a:t>
                      </a:r>
                      <a:r>
                        <a:rPr lang="ru-RU" sz="1200" b="0" dirty="0">
                          <a:effectLst/>
                        </a:rPr>
                        <a:t>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550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1861335343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Кола 0,33 стекло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390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2087556634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Кола 0, 5 пластик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390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2451074739"/>
                  </a:ext>
                </a:extLst>
              </a:tr>
              <a:tr h="44793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Лимонад домашний 1 литр </a:t>
                      </a:r>
                      <a:r>
                        <a:rPr lang="ru-RU" sz="1200" b="0" dirty="0">
                          <a:effectLst/>
                        </a:rPr>
                        <a:t>(манго - маракуйя, </a:t>
                      </a:r>
                      <a:r>
                        <a:rPr lang="ru-RU" sz="1200" b="0" dirty="0" err="1">
                          <a:effectLst/>
                        </a:rPr>
                        <a:t>краснеый</a:t>
                      </a:r>
                      <a:r>
                        <a:rPr lang="ru-RU" sz="1200" b="0" dirty="0">
                          <a:effectLst/>
                        </a:rPr>
                        <a:t> апельсин, облепиха - апельсин, черная смородина)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690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3383938958"/>
                  </a:ext>
                </a:extLst>
              </a:tr>
              <a:tr h="25371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Клюквенный морс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490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1974827397"/>
                  </a:ext>
                </a:extLst>
              </a:tr>
              <a:tr h="44793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 dirty="0">
                          <a:effectLst/>
                        </a:rPr>
                        <a:t>Чай травяной </a:t>
                      </a:r>
                      <a:r>
                        <a:rPr lang="ru-RU" sz="1200" b="0" dirty="0">
                          <a:effectLst/>
                        </a:rPr>
                        <a:t>(Асам, </a:t>
                      </a:r>
                      <a:r>
                        <a:rPr lang="ru-RU" sz="1200" b="0" dirty="0" err="1">
                          <a:effectLst/>
                        </a:rPr>
                        <a:t>сенча</a:t>
                      </a:r>
                      <a:r>
                        <a:rPr lang="ru-RU" sz="1200" b="0" dirty="0">
                          <a:effectLst/>
                        </a:rPr>
                        <a:t>, пуэр, гречишный, бергамот, </a:t>
                      </a:r>
                      <a:r>
                        <a:rPr lang="ru-RU" sz="1200" b="0" dirty="0" err="1">
                          <a:effectLst/>
                        </a:rPr>
                        <a:t>жасми</a:t>
                      </a:r>
                      <a:r>
                        <a:rPr lang="ru-RU" sz="1200" b="0" dirty="0">
                          <a:effectLst/>
                        </a:rPr>
                        <a:t>, земляника, гибискус с ягодами)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>
                          <a:effectLst/>
                        </a:rPr>
                        <a:t>350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4213252029"/>
                  </a:ext>
                </a:extLst>
              </a:tr>
              <a:tr h="447931">
                <a:tc>
                  <a:txBody>
                    <a:bodyPr/>
                    <a:lstStyle/>
                    <a:p>
                      <a:pPr rtl="0" fontAlgn="b"/>
                      <a:r>
                        <a:rPr lang="ru-RU" sz="1600" b="0">
                          <a:effectLst/>
                        </a:rPr>
                        <a:t>Чай авторский </a:t>
                      </a:r>
                      <a:r>
                        <a:rPr lang="ru-RU" sz="1200" b="0">
                          <a:effectLst/>
                        </a:rPr>
                        <a:t>(Клюква - апельсин, манго - макуйя, имбирь - лимон, облепиха - апельсин. брусника - каркаде)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dirty="0">
                          <a:effectLst/>
                        </a:rPr>
                        <a:t>390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580" marR="23580" marT="15720" marB="15720" anchor="ctr"/>
                </a:tc>
                <a:extLst>
                  <a:ext uri="{0D108BD9-81ED-4DB2-BD59-A6C34878D82A}">
                    <a16:rowId xmlns:a16="http://schemas.microsoft.com/office/drawing/2014/main" val="320185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352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{07673478-335B-4A41-999E-536A077AAFBF}tf10001061</Template>
  <TotalTime>47</TotalTime>
  <Words>797</Words>
  <Application>Microsoft Macintosh PowerPoint</Application>
  <PresentationFormat>Широкоэкранный</PresentationFormat>
  <Paragraphs>267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Tw Cen MT Condensed</vt:lpstr>
      <vt:lpstr>Wingdings 3</vt:lpstr>
      <vt:lpstr>Интеграл</vt:lpstr>
      <vt:lpstr>Площадка для мероприятий</vt:lpstr>
      <vt:lpstr>Возможности зала</vt:lpstr>
      <vt:lpstr>Интерьер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Банкетный зал</dc:title>
  <dc:creator>Анна Щербакова</dc:creator>
  <cp:lastModifiedBy>Анна Щербакова</cp:lastModifiedBy>
  <cp:revision>4</cp:revision>
  <dcterms:created xsi:type="dcterms:W3CDTF">2024-09-17T14:19:24Z</dcterms:created>
  <dcterms:modified xsi:type="dcterms:W3CDTF">2024-11-08T15:01:06Z</dcterms:modified>
</cp:coreProperties>
</file>