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311" r:id="rId2"/>
    <p:sldId id="363" r:id="rId3"/>
    <p:sldId id="315" r:id="rId4"/>
    <p:sldId id="335" r:id="rId5"/>
    <p:sldId id="336" r:id="rId6"/>
    <p:sldId id="316" r:id="rId7"/>
    <p:sldId id="317" r:id="rId8"/>
    <p:sldId id="318" r:id="rId9"/>
    <p:sldId id="327" r:id="rId10"/>
    <p:sldId id="328" r:id="rId11"/>
    <p:sldId id="330" r:id="rId12"/>
    <p:sldId id="331" r:id="rId13"/>
    <p:sldId id="334" r:id="rId14"/>
    <p:sldId id="362" r:id="rId15"/>
    <p:sldId id="364" r:id="rId16"/>
    <p:sldId id="324" r:id="rId17"/>
    <p:sldId id="325" r:id="rId18"/>
    <p:sldId id="360" r:id="rId19"/>
    <p:sldId id="361" r:id="rId20"/>
    <p:sldId id="281" r:id="rId21"/>
  </p:sldIdLst>
  <p:sldSz cx="10691813" cy="7559675"/>
  <p:notesSz cx="6858000" cy="9144000"/>
  <p:defaultTextStyle>
    <a:defPPr>
      <a:defRPr lang="ru-RU"/>
    </a:defPPr>
    <a:lvl1pPr marL="0" algn="l" defTabSz="583931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1pPr>
    <a:lvl2pPr marL="583931" algn="l" defTabSz="583931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2pPr>
    <a:lvl3pPr marL="1167862" algn="l" defTabSz="583931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3pPr>
    <a:lvl4pPr marL="1751792" algn="l" defTabSz="583931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4pPr>
    <a:lvl5pPr marL="2335724" algn="l" defTabSz="583931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5pPr>
    <a:lvl6pPr marL="2919655" algn="l" defTabSz="583931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6pPr>
    <a:lvl7pPr marL="3503586" algn="l" defTabSz="583931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7pPr>
    <a:lvl8pPr marL="4087515" algn="l" defTabSz="583931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8pPr>
    <a:lvl9pPr marL="4671446" algn="l" defTabSz="583931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2F1"/>
    <a:srgbClr val="3F3636"/>
    <a:srgbClr val="000000"/>
    <a:srgbClr val="C7ACA3"/>
    <a:srgbClr val="756562"/>
    <a:srgbClr val="F8F5F0"/>
    <a:srgbClr val="FFF99F"/>
    <a:srgbClr val="FFF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6" autoAdjust="0"/>
    <p:restoredTop sz="94621"/>
  </p:normalViewPr>
  <p:slideViewPr>
    <p:cSldViewPr snapToGrid="0" snapToObjects="1">
      <p:cViewPr varScale="1">
        <p:scale>
          <a:sx n="98" d="100"/>
          <a:sy n="98" d="100"/>
        </p:scale>
        <p:origin x="1908" y="84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99836-64ED-A648-B18D-89A11EBAEEB8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E164D-5096-7742-B32C-0B0779B2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9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68029" rtl="0" eaLnBrk="1" latinLnBrk="0" hangingPunct="1">
      <a:defRPr sz="1533" kern="1200">
        <a:solidFill>
          <a:schemeClr val="tx1"/>
        </a:solidFill>
        <a:latin typeface="+mn-lt"/>
        <a:ea typeface="+mn-ea"/>
        <a:cs typeface="+mn-cs"/>
      </a:defRPr>
    </a:lvl1pPr>
    <a:lvl2pPr marL="584015" algn="l" defTabSz="1168029" rtl="0" eaLnBrk="1" latinLnBrk="0" hangingPunct="1">
      <a:defRPr sz="1533" kern="1200">
        <a:solidFill>
          <a:schemeClr val="tx1"/>
        </a:solidFill>
        <a:latin typeface="+mn-lt"/>
        <a:ea typeface="+mn-ea"/>
        <a:cs typeface="+mn-cs"/>
      </a:defRPr>
    </a:lvl2pPr>
    <a:lvl3pPr marL="1168029" algn="l" defTabSz="1168029" rtl="0" eaLnBrk="1" latinLnBrk="0" hangingPunct="1">
      <a:defRPr sz="1533" kern="1200">
        <a:solidFill>
          <a:schemeClr val="tx1"/>
        </a:solidFill>
        <a:latin typeface="+mn-lt"/>
        <a:ea typeface="+mn-ea"/>
        <a:cs typeface="+mn-cs"/>
      </a:defRPr>
    </a:lvl3pPr>
    <a:lvl4pPr marL="1752043" algn="l" defTabSz="1168029" rtl="0" eaLnBrk="1" latinLnBrk="0" hangingPunct="1">
      <a:defRPr sz="1533" kern="1200">
        <a:solidFill>
          <a:schemeClr val="tx1"/>
        </a:solidFill>
        <a:latin typeface="+mn-lt"/>
        <a:ea typeface="+mn-ea"/>
        <a:cs typeface="+mn-cs"/>
      </a:defRPr>
    </a:lvl4pPr>
    <a:lvl5pPr marL="2336057" algn="l" defTabSz="1168029" rtl="0" eaLnBrk="1" latinLnBrk="0" hangingPunct="1">
      <a:defRPr sz="1533" kern="1200">
        <a:solidFill>
          <a:schemeClr val="tx1"/>
        </a:solidFill>
        <a:latin typeface="+mn-lt"/>
        <a:ea typeface="+mn-ea"/>
        <a:cs typeface="+mn-cs"/>
      </a:defRPr>
    </a:lvl5pPr>
    <a:lvl6pPr marL="2920072" algn="l" defTabSz="1168029" rtl="0" eaLnBrk="1" latinLnBrk="0" hangingPunct="1">
      <a:defRPr sz="1533" kern="1200">
        <a:solidFill>
          <a:schemeClr val="tx1"/>
        </a:solidFill>
        <a:latin typeface="+mn-lt"/>
        <a:ea typeface="+mn-ea"/>
        <a:cs typeface="+mn-cs"/>
      </a:defRPr>
    </a:lvl6pPr>
    <a:lvl7pPr marL="3504087" algn="l" defTabSz="1168029" rtl="0" eaLnBrk="1" latinLnBrk="0" hangingPunct="1">
      <a:defRPr sz="1533" kern="1200">
        <a:solidFill>
          <a:schemeClr val="tx1"/>
        </a:solidFill>
        <a:latin typeface="+mn-lt"/>
        <a:ea typeface="+mn-ea"/>
        <a:cs typeface="+mn-cs"/>
      </a:defRPr>
    </a:lvl7pPr>
    <a:lvl8pPr marL="4088100" algn="l" defTabSz="1168029" rtl="0" eaLnBrk="1" latinLnBrk="0" hangingPunct="1">
      <a:defRPr sz="1533" kern="1200">
        <a:solidFill>
          <a:schemeClr val="tx1"/>
        </a:solidFill>
        <a:latin typeface="+mn-lt"/>
        <a:ea typeface="+mn-ea"/>
        <a:cs typeface="+mn-cs"/>
      </a:defRPr>
    </a:lvl8pPr>
    <a:lvl9pPr marL="4672115" algn="l" defTabSz="1168029" rtl="0" eaLnBrk="1" latinLnBrk="0" hangingPunct="1">
      <a:defRPr sz="15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E164D-5096-7742-B32C-0B0779B209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5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3946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79"/>
            <a:ext cx="8018860" cy="1825172"/>
          </a:xfrm>
        </p:spPr>
        <p:txBody>
          <a:bodyPr/>
          <a:lstStyle>
            <a:lvl1pPr marL="0" indent="0" algn="ctr">
              <a:buNone/>
              <a:defRPr sz="1578"/>
            </a:lvl1pPr>
            <a:lvl2pPr marL="300682" indent="0" algn="ctr">
              <a:buNone/>
              <a:defRPr sz="1316"/>
            </a:lvl2pPr>
            <a:lvl3pPr marL="601365" indent="0" algn="ctr">
              <a:buNone/>
              <a:defRPr sz="1184"/>
            </a:lvl3pPr>
            <a:lvl4pPr marL="902049" indent="0" algn="ctr">
              <a:buNone/>
              <a:defRPr sz="1052"/>
            </a:lvl4pPr>
            <a:lvl5pPr marL="1202733" indent="0" algn="ctr">
              <a:buNone/>
              <a:defRPr sz="1052"/>
            </a:lvl5pPr>
            <a:lvl6pPr marL="1503415" indent="0" algn="ctr">
              <a:buNone/>
              <a:defRPr sz="1052"/>
            </a:lvl6pPr>
            <a:lvl7pPr marL="1804099" indent="0" algn="ctr">
              <a:buNone/>
              <a:defRPr sz="1052"/>
            </a:lvl7pPr>
            <a:lvl8pPr marL="2104781" indent="0" algn="ctr">
              <a:buNone/>
              <a:defRPr sz="1052"/>
            </a:lvl8pPr>
            <a:lvl9pPr marL="2405463" indent="0" algn="ctr">
              <a:buNone/>
              <a:defRPr sz="105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C5F4-79AB-694A-A0B4-A0F6DDDDE29F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67F8-96F8-CE4C-B515-B7510A393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C5F4-79AB-694A-A0B4-A0F6DDDDE29F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67F8-96F8-CE4C-B515-B7510A393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1" y="402486"/>
            <a:ext cx="2305422" cy="64064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7" y="402486"/>
            <a:ext cx="6782619" cy="6406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C5F4-79AB-694A-A0B4-A0F6DDDDE29F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67F8-96F8-CE4C-B515-B7510A393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C5F4-79AB-694A-A0B4-A0F6DDDDE29F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67F8-96F8-CE4C-B515-B7510A393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5" y="1884675"/>
            <a:ext cx="9221689" cy="3144614"/>
          </a:xfrm>
        </p:spPr>
        <p:txBody>
          <a:bodyPr anchor="b"/>
          <a:lstStyle>
            <a:lvl1pPr>
              <a:defRPr sz="39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5" y="5059036"/>
            <a:ext cx="9221689" cy="1653678"/>
          </a:xfrm>
        </p:spPr>
        <p:txBody>
          <a:bodyPr/>
          <a:lstStyle>
            <a:lvl1pPr marL="0" indent="0">
              <a:buNone/>
              <a:defRPr sz="1578">
                <a:solidFill>
                  <a:schemeClr val="tx1">
                    <a:tint val="75000"/>
                  </a:schemeClr>
                </a:solidFill>
              </a:defRPr>
            </a:lvl1pPr>
            <a:lvl2pPr marL="300682" indent="0">
              <a:buNone/>
              <a:defRPr sz="1316">
                <a:solidFill>
                  <a:schemeClr val="tx1">
                    <a:tint val="75000"/>
                  </a:schemeClr>
                </a:solidFill>
              </a:defRPr>
            </a:lvl2pPr>
            <a:lvl3pPr marL="601365" indent="0">
              <a:buNone/>
              <a:defRPr sz="1184">
                <a:solidFill>
                  <a:schemeClr val="tx1">
                    <a:tint val="75000"/>
                  </a:schemeClr>
                </a:solidFill>
              </a:defRPr>
            </a:lvl3pPr>
            <a:lvl4pPr marL="902049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202733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503415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1804099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1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405463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C5F4-79AB-694A-A0B4-A0F6DDDDE29F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67F8-96F8-CE4C-B515-B7510A393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4"/>
            <a:ext cx="4544021" cy="4796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C5F4-79AB-694A-A0B4-A0F6DDDDE29F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67F8-96F8-CE4C-B515-B7510A393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6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8" cy="908210"/>
          </a:xfrm>
        </p:spPr>
        <p:txBody>
          <a:bodyPr anchor="b"/>
          <a:lstStyle>
            <a:lvl1pPr marL="0" indent="0">
              <a:buNone/>
              <a:defRPr sz="1578" b="1"/>
            </a:lvl1pPr>
            <a:lvl2pPr marL="300682" indent="0">
              <a:buNone/>
              <a:defRPr sz="1316" b="1"/>
            </a:lvl2pPr>
            <a:lvl3pPr marL="601365" indent="0">
              <a:buNone/>
              <a:defRPr sz="1184" b="1"/>
            </a:lvl3pPr>
            <a:lvl4pPr marL="902049" indent="0">
              <a:buNone/>
              <a:defRPr sz="1052" b="1"/>
            </a:lvl4pPr>
            <a:lvl5pPr marL="1202733" indent="0">
              <a:buNone/>
              <a:defRPr sz="1052" b="1"/>
            </a:lvl5pPr>
            <a:lvl6pPr marL="1503415" indent="0">
              <a:buNone/>
              <a:defRPr sz="1052" b="1"/>
            </a:lvl6pPr>
            <a:lvl7pPr marL="1804099" indent="0">
              <a:buNone/>
              <a:defRPr sz="1052" b="1"/>
            </a:lvl7pPr>
            <a:lvl8pPr marL="2104781" indent="0">
              <a:buNone/>
              <a:defRPr sz="1052" b="1"/>
            </a:lvl8pPr>
            <a:lvl9pPr marL="2405463" indent="0">
              <a:buNone/>
              <a:defRPr sz="10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4" y="1853171"/>
            <a:ext cx="4545413" cy="908210"/>
          </a:xfrm>
        </p:spPr>
        <p:txBody>
          <a:bodyPr anchor="b"/>
          <a:lstStyle>
            <a:lvl1pPr marL="0" indent="0">
              <a:buNone/>
              <a:defRPr sz="1578" b="1"/>
            </a:lvl1pPr>
            <a:lvl2pPr marL="300682" indent="0">
              <a:buNone/>
              <a:defRPr sz="1316" b="1"/>
            </a:lvl2pPr>
            <a:lvl3pPr marL="601365" indent="0">
              <a:buNone/>
              <a:defRPr sz="1184" b="1"/>
            </a:lvl3pPr>
            <a:lvl4pPr marL="902049" indent="0">
              <a:buNone/>
              <a:defRPr sz="1052" b="1"/>
            </a:lvl4pPr>
            <a:lvl5pPr marL="1202733" indent="0">
              <a:buNone/>
              <a:defRPr sz="1052" b="1"/>
            </a:lvl5pPr>
            <a:lvl6pPr marL="1503415" indent="0">
              <a:buNone/>
              <a:defRPr sz="1052" b="1"/>
            </a:lvl6pPr>
            <a:lvl7pPr marL="1804099" indent="0">
              <a:buNone/>
              <a:defRPr sz="1052" b="1"/>
            </a:lvl7pPr>
            <a:lvl8pPr marL="2104781" indent="0">
              <a:buNone/>
              <a:defRPr sz="1052" b="1"/>
            </a:lvl8pPr>
            <a:lvl9pPr marL="2405463" indent="0">
              <a:buNone/>
              <a:defRPr sz="10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4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C5F4-79AB-694A-A0B4-A0F6DDDDE29F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67F8-96F8-CE4C-B515-B7510A393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C5F4-79AB-694A-A0B4-A0F6DDDDE29F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67F8-96F8-CE4C-B515-B7510A393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C5F4-79AB-694A-A0B4-A0F6DDDDE29F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67F8-96F8-CE4C-B515-B7510A393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503978"/>
            <a:ext cx="3448388" cy="1763924"/>
          </a:xfrm>
        </p:spPr>
        <p:txBody>
          <a:bodyPr anchor="b"/>
          <a:lstStyle>
            <a:lvl1pPr>
              <a:defRPr sz="210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8"/>
            <a:ext cx="5412731" cy="5372269"/>
          </a:xfrm>
        </p:spPr>
        <p:txBody>
          <a:bodyPr/>
          <a:lstStyle>
            <a:lvl1pPr>
              <a:defRPr sz="2105"/>
            </a:lvl1pPr>
            <a:lvl2pPr>
              <a:defRPr sz="1841"/>
            </a:lvl2pPr>
            <a:lvl3pPr>
              <a:defRPr sz="1578"/>
            </a:lvl3pPr>
            <a:lvl4pPr>
              <a:defRPr sz="1316"/>
            </a:lvl4pPr>
            <a:lvl5pPr>
              <a:defRPr sz="1316"/>
            </a:lvl5pPr>
            <a:lvl6pPr>
              <a:defRPr sz="1316"/>
            </a:lvl6pPr>
            <a:lvl7pPr>
              <a:defRPr sz="1316"/>
            </a:lvl7pPr>
            <a:lvl8pPr>
              <a:defRPr sz="1316"/>
            </a:lvl8pPr>
            <a:lvl9pPr>
              <a:defRPr sz="13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6" y="2267905"/>
            <a:ext cx="3448388" cy="4201570"/>
          </a:xfrm>
        </p:spPr>
        <p:txBody>
          <a:bodyPr/>
          <a:lstStyle>
            <a:lvl1pPr marL="0" indent="0">
              <a:buNone/>
              <a:defRPr sz="1052"/>
            </a:lvl1pPr>
            <a:lvl2pPr marL="300682" indent="0">
              <a:buNone/>
              <a:defRPr sz="922"/>
            </a:lvl2pPr>
            <a:lvl3pPr marL="601365" indent="0">
              <a:buNone/>
              <a:defRPr sz="789"/>
            </a:lvl3pPr>
            <a:lvl4pPr marL="902049" indent="0">
              <a:buNone/>
              <a:defRPr sz="658"/>
            </a:lvl4pPr>
            <a:lvl5pPr marL="1202733" indent="0">
              <a:buNone/>
              <a:defRPr sz="658"/>
            </a:lvl5pPr>
            <a:lvl6pPr marL="1503415" indent="0">
              <a:buNone/>
              <a:defRPr sz="658"/>
            </a:lvl6pPr>
            <a:lvl7pPr marL="1804099" indent="0">
              <a:buNone/>
              <a:defRPr sz="658"/>
            </a:lvl7pPr>
            <a:lvl8pPr marL="2104781" indent="0">
              <a:buNone/>
              <a:defRPr sz="658"/>
            </a:lvl8pPr>
            <a:lvl9pPr marL="2405463" indent="0">
              <a:buNone/>
              <a:defRPr sz="6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C5F4-79AB-694A-A0B4-A0F6DDDDE29F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67F8-96F8-CE4C-B515-B7510A393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503978"/>
            <a:ext cx="3448388" cy="1763924"/>
          </a:xfrm>
        </p:spPr>
        <p:txBody>
          <a:bodyPr anchor="b"/>
          <a:lstStyle>
            <a:lvl1pPr>
              <a:defRPr sz="210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8"/>
            <a:ext cx="5412731" cy="5372269"/>
          </a:xfrm>
        </p:spPr>
        <p:txBody>
          <a:bodyPr anchor="t"/>
          <a:lstStyle>
            <a:lvl1pPr marL="0" indent="0">
              <a:buNone/>
              <a:defRPr sz="2105"/>
            </a:lvl1pPr>
            <a:lvl2pPr marL="300682" indent="0">
              <a:buNone/>
              <a:defRPr sz="1841"/>
            </a:lvl2pPr>
            <a:lvl3pPr marL="601365" indent="0">
              <a:buNone/>
              <a:defRPr sz="1578"/>
            </a:lvl3pPr>
            <a:lvl4pPr marL="902049" indent="0">
              <a:buNone/>
              <a:defRPr sz="1316"/>
            </a:lvl4pPr>
            <a:lvl5pPr marL="1202733" indent="0">
              <a:buNone/>
              <a:defRPr sz="1316"/>
            </a:lvl5pPr>
            <a:lvl6pPr marL="1503415" indent="0">
              <a:buNone/>
              <a:defRPr sz="1316"/>
            </a:lvl6pPr>
            <a:lvl7pPr marL="1804099" indent="0">
              <a:buNone/>
              <a:defRPr sz="1316"/>
            </a:lvl7pPr>
            <a:lvl8pPr marL="2104781" indent="0">
              <a:buNone/>
              <a:defRPr sz="1316"/>
            </a:lvl8pPr>
            <a:lvl9pPr marL="2405463" indent="0">
              <a:buNone/>
              <a:defRPr sz="1316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6" y="2267905"/>
            <a:ext cx="3448388" cy="4201570"/>
          </a:xfrm>
        </p:spPr>
        <p:txBody>
          <a:bodyPr/>
          <a:lstStyle>
            <a:lvl1pPr marL="0" indent="0">
              <a:buNone/>
              <a:defRPr sz="1052"/>
            </a:lvl1pPr>
            <a:lvl2pPr marL="300682" indent="0">
              <a:buNone/>
              <a:defRPr sz="922"/>
            </a:lvl2pPr>
            <a:lvl3pPr marL="601365" indent="0">
              <a:buNone/>
              <a:defRPr sz="789"/>
            </a:lvl3pPr>
            <a:lvl4pPr marL="902049" indent="0">
              <a:buNone/>
              <a:defRPr sz="658"/>
            </a:lvl4pPr>
            <a:lvl5pPr marL="1202733" indent="0">
              <a:buNone/>
              <a:defRPr sz="658"/>
            </a:lvl5pPr>
            <a:lvl6pPr marL="1503415" indent="0">
              <a:buNone/>
              <a:defRPr sz="658"/>
            </a:lvl6pPr>
            <a:lvl7pPr marL="1804099" indent="0">
              <a:buNone/>
              <a:defRPr sz="658"/>
            </a:lvl7pPr>
            <a:lvl8pPr marL="2104781" indent="0">
              <a:buNone/>
              <a:defRPr sz="658"/>
            </a:lvl8pPr>
            <a:lvl9pPr marL="2405463" indent="0">
              <a:buNone/>
              <a:defRPr sz="6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C5F4-79AB-694A-A0B4-A0F6DDDDE29F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67F8-96F8-CE4C-B515-B7510A393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488"/>
            <a:ext cx="9221689" cy="95314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3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9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DF7C5F4-79AB-694A-A0B4-A0F6DDDDE29F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9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04967F8-96F8-CE4C-B515-B7510A393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4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xStyles>
    <p:titleStyle>
      <a:lvl1pPr algn="l" defTabSz="601365" rtl="0" eaLnBrk="1" latinLnBrk="0" hangingPunct="1">
        <a:lnSpc>
          <a:spcPct val="90000"/>
        </a:lnSpc>
        <a:spcBef>
          <a:spcPct val="0"/>
        </a:spcBef>
        <a:buNone/>
        <a:defRPr sz="3508" b="0" i="1" kern="1200">
          <a:solidFill>
            <a:srgbClr val="000000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150342" indent="-150342" algn="l" defTabSz="601365" rtl="0" eaLnBrk="1" latinLnBrk="0" hangingPunct="1">
        <a:lnSpc>
          <a:spcPct val="90000"/>
        </a:lnSpc>
        <a:spcBef>
          <a:spcPts val="658"/>
        </a:spcBef>
        <a:buClr>
          <a:srgbClr val="C7ACA3"/>
        </a:buClr>
        <a:buFont typeface="Arial" panose="020B0604020202020204" pitchFamily="34" charset="0"/>
        <a:buChar char="•"/>
        <a:defRPr sz="1841" b="0" i="0" kern="1200">
          <a:solidFill>
            <a:schemeClr val="accent3">
              <a:lumMod val="50000"/>
            </a:schemeClr>
          </a:solidFill>
          <a:latin typeface="Arial" charset="0"/>
          <a:ea typeface="+mn-ea"/>
          <a:cs typeface="+mn-cs"/>
        </a:defRPr>
      </a:lvl1pPr>
      <a:lvl2pPr marL="451025" indent="-150342" algn="l" defTabSz="601365" rtl="0" eaLnBrk="1" latinLnBrk="0" hangingPunct="1">
        <a:lnSpc>
          <a:spcPct val="90000"/>
        </a:lnSpc>
        <a:spcBef>
          <a:spcPts val="328"/>
        </a:spcBef>
        <a:buClr>
          <a:srgbClr val="C7ACA3"/>
        </a:buClr>
        <a:buFont typeface="Arial" panose="020B0604020202020204" pitchFamily="34" charset="0"/>
        <a:buChar char="•"/>
        <a:defRPr sz="1578" b="0" i="0" kern="1200">
          <a:solidFill>
            <a:schemeClr val="accent3">
              <a:lumMod val="50000"/>
            </a:schemeClr>
          </a:solidFill>
          <a:latin typeface="Arial" charset="0"/>
          <a:ea typeface="+mn-ea"/>
          <a:cs typeface="+mn-cs"/>
        </a:defRPr>
      </a:lvl2pPr>
      <a:lvl3pPr marL="751708" indent="-150342" algn="l" defTabSz="601365" rtl="0" eaLnBrk="1" latinLnBrk="0" hangingPunct="1">
        <a:lnSpc>
          <a:spcPct val="90000"/>
        </a:lnSpc>
        <a:spcBef>
          <a:spcPts val="328"/>
        </a:spcBef>
        <a:buClr>
          <a:srgbClr val="C7ACA3"/>
        </a:buClr>
        <a:buFont typeface="Arial" panose="020B0604020202020204" pitchFamily="34" charset="0"/>
        <a:buChar char="•"/>
        <a:defRPr sz="1316" b="0" i="0" kern="1200">
          <a:solidFill>
            <a:schemeClr val="accent3">
              <a:lumMod val="50000"/>
            </a:schemeClr>
          </a:solidFill>
          <a:latin typeface="Arial" charset="0"/>
          <a:ea typeface="+mn-ea"/>
          <a:cs typeface="+mn-cs"/>
        </a:defRPr>
      </a:lvl3pPr>
      <a:lvl4pPr marL="1052392" indent="-150342" algn="l" defTabSz="601365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4" b="0" i="0" kern="1200">
          <a:solidFill>
            <a:schemeClr val="accent3">
              <a:lumMod val="50000"/>
            </a:schemeClr>
          </a:solidFill>
          <a:latin typeface="Arial" charset="0"/>
          <a:ea typeface="+mn-ea"/>
          <a:cs typeface="+mn-cs"/>
        </a:defRPr>
      </a:lvl4pPr>
      <a:lvl5pPr marL="1353074" indent="-150342" algn="l" defTabSz="601365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4" b="0" i="0" kern="1200">
          <a:solidFill>
            <a:schemeClr val="accent3">
              <a:lumMod val="50000"/>
            </a:schemeClr>
          </a:solidFill>
          <a:latin typeface="Arial" charset="0"/>
          <a:ea typeface="+mn-ea"/>
          <a:cs typeface="+mn-cs"/>
        </a:defRPr>
      </a:lvl5pPr>
      <a:lvl6pPr marL="1653757" indent="-150342" algn="l" defTabSz="601365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4" kern="1200">
          <a:solidFill>
            <a:schemeClr val="tx1"/>
          </a:solidFill>
          <a:latin typeface="+mn-lt"/>
          <a:ea typeface="+mn-ea"/>
          <a:cs typeface="+mn-cs"/>
        </a:defRPr>
      </a:lvl6pPr>
      <a:lvl7pPr marL="1954440" indent="-150342" algn="l" defTabSz="601365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4" kern="1200">
          <a:solidFill>
            <a:schemeClr val="tx1"/>
          </a:solidFill>
          <a:latin typeface="+mn-lt"/>
          <a:ea typeface="+mn-ea"/>
          <a:cs typeface="+mn-cs"/>
        </a:defRPr>
      </a:lvl7pPr>
      <a:lvl8pPr marL="2255123" indent="-150342" algn="l" defTabSz="601365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4" kern="1200">
          <a:solidFill>
            <a:schemeClr val="tx1"/>
          </a:solidFill>
          <a:latin typeface="+mn-lt"/>
          <a:ea typeface="+mn-ea"/>
          <a:cs typeface="+mn-cs"/>
        </a:defRPr>
      </a:lvl8pPr>
      <a:lvl9pPr marL="2555806" indent="-150342" algn="l" defTabSz="601365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1365" rtl="0" eaLnBrk="1" latinLnBrk="0" hangingPunct="1">
        <a:defRPr sz="1184" kern="1200">
          <a:solidFill>
            <a:schemeClr val="tx1"/>
          </a:solidFill>
          <a:latin typeface="+mn-lt"/>
          <a:ea typeface="+mn-ea"/>
          <a:cs typeface="+mn-cs"/>
        </a:defRPr>
      </a:lvl1pPr>
      <a:lvl2pPr marL="300682" algn="l" defTabSz="601365" rtl="0" eaLnBrk="1" latinLnBrk="0" hangingPunct="1">
        <a:defRPr sz="1184" kern="1200">
          <a:solidFill>
            <a:schemeClr val="tx1"/>
          </a:solidFill>
          <a:latin typeface="+mn-lt"/>
          <a:ea typeface="+mn-ea"/>
          <a:cs typeface="+mn-cs"/>
        </a:defRPr>
      </a:lvl2pPr>
      <a:lvl3pPr marL="601365" algn="l" defTabSz="601365" rtl="0" eaLnBrk="1" latinLnBrk="0" hangingPunct="1">
        <a:defRPr sz="1184" kern="1200">
          <a:solidFill>
            <a:schemeClr val="tx1"/>
          </a:solidFill>
          <a:latin typeface="+mn-lt"/>
          <a:ea typeface="+mn-ea"/>
          <a:cs typeface="+mn-cs"/>
        </a:defRPr>
      </a:lvl3pPr>
      <a:lvl4pPr marL="902049" algn="l" defTabSz="601365" rtl="0" eaLnBrk="1" latinLnBrk="0" hangingPunct="1">
        <a:defRPr sz="1184" kern="1200">
          <a:solidFill>
            <a:schemeClr val="tx1"/>
          </a:solidFill>
          <a:latin typeface="+mn-lt"/>
          <a:ea typeface="+mn-ea"/>
          <a:cs typeface="+mn-cs"/>
        </a:defRPr>
      </a:lvl4pPr>
      <a:lvl5pPr marL="1202733" algn="l" defTabSz="601365" rtl="0" eaLnBrk="1" latinLnBrk="0" hangingPunct="1">
        <a:defRPr sz="1184" kern="1200">
          <a:solidFill>
            <a:schemeClr val="tx1"/>
          </a:solidFill>
          <a:latin typeface="+mn-lt"/>
          <a:ea typeface="+mn-ea"/>
          <a:cs typeface="+mn-cs"/>
        </a:defRPr>
      </a:lvl5pPr>
      <a:lvl6pPr marL="1503415" algn="l" defTabSz="601365" rtl="0" eaLnBrk="1" latinLnBrk="0" hangingPunct="1">
        <a:defRPr sz="1184" kern="1200">
          <a:solidFill>
            <a:schemeClr val="tx1"/>
          </a:solidFill>
          <a:latin typeface="+mn-lt"/>
          <a:ea typeface="+mn-ea"/>
          <a:cs typeface="+mn-cs"/>
        </a:defRPr>
      </a:lvl6pPr>
      <a:lvl7pPr marL="1804099" algn="l" defTabSz="601365" rtl="0" eaLnBrk="1" latinLnBrk="0" hangingPunct="1">
        <a:defRPr sz="1184" kern="1200">
          <a:solidFill>
            <a:schemeClr val="tx1"/>
          </a:solidFill>
          <a:latin typeface="+mn-lt"/>
          <a:ea typeface="+mn-ea"/>
          <a:cs typeface="+mn-cs"/>
        </a:defRPr>
      </a:lvl7pPr>
      <a:lvl8pPr marL="2104781" algn="l" defTabSz="601365" rtl="0" eaLnBrk="1" latinLnBrk="0" hangingPunct="1">
        <a:defRPr sz="1184" kern="1200">
          <a:solidFill>
            <a:schemeClr val="tx1"/>
          </a:solidFill>
          <a:latin typeface="+mn-lt"/>
          <a:ea typeface="+mn-ea"/>
          <a:cs typeface="+mn-cs"/>
        </a:defRPr>
      </a:lvl8pPr>
      <a:lvl9pPr marL="2405463" algn="l" defTabSz="601365" rtl="0" eaLnBrk="1" latinLnBrk="0" hangingPunct="1">
        <a:defRPr sz="11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://rivieraresort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.komandrovskaya@rivieraclubhotel.r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jpeg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11" Type="http://schemas.openxmlformats.org/officeDocument/2006/relationships/image" Target="../media/image13.tiff"/><Relationship Id="rId5" Type="http://schemas.openxmlformats.org/officeDocument/2006/relationships/image" Target="../media/image7.tiff"/><Relationship Id="rId10" Type="http://schemas.openxmlformats.org/officeDocument/2006/relationships/image" Target="../media/image12.tiff"/><Relationship Id="rId4" Type="http://schemas.openxmlformats.org/officeDocument/2006/relationships/image" Target="../media/image6.tiff"/><Relationship Id="rId9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EED2E3-C52D-A94F-8DA7-B250720FE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282" cy="7559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527" y="1729847"/>
            <a:ext cx="99142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Корпоративные мероприятия в формате </a:t>
            </a:r>
            <a:endParaRPr lang="en-GB" sz="28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ru-RU" sz="2800" i="1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«Ультра все включено».</a:t>
            </a:r>
          </a:p>
          <a:p>
            <a:pPr algn="ctr"/>
            <a:r>
              <a:rPr lang="ru-RU" sz="2800" i="1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Сервис, которого вы достойны!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4CB7F5-2E76-FD48-B588-274457295D68}"/>
              </a:ext>
            </a:extLst>
          </p:cNvPr>
          <p:cNvSpPr/>
          <p:nvPr/>
        </p:nvSpPr>
        <p:spPr>
          <a:xfrm>
            <a:off x="4493159" y="431659"/>
            <a:ext cx="2061645" cy="118538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EB443FE-A41A-554B-835B-EA145071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289" y="163671"/>
            <a:ext cx="5105844" cy="979330"/>
          </a:xfrm>
        </p:spPr>
        <p:txBody>
          <a:bodyPr numCol="1" anchor="t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200" i="0" spc="13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МЕНЮ</a:t>
            </a:r>
            <a:br>
              <a:rPr lang="ru-RU" dirty="0"/>
            </a:br>
            <a:r>
              <a:rPr lang="en-US" dirty="0"/>
              <a:t>Candy Bar</a:t>
            </a:r>
            <a:endParaRPr lang="en-US" sz="12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6FD98-DC9F-034E-A1FC-B0A582993F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4656432" cy="7559675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E7AABA8-FC77-452B-A537-481EEEC75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431629"/>
              </p:ext>
            </p:extLst>
          </p:nvPr>
        </p:nvGraphicFramePr>
        <p:xfrm>
          <a:off x="5155660" y="1313234"/>
          <a:ext cx="4513634" cy="4938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4873">
                  <a:extLst>
                    <a:ext uri="{9D8B030D-6E8A-4147-A177-3AD203B41FA5}">
                      <a16:colId xmlns:a16="http://schemas.microsoft.com/office/drawing/2014/main" val="1928171133"/>
                    </a:ext>
                  </a:extLst>
                </a:gridCol>
                <a:gridCol w="918761">
                  <a:extLst>
                    <a:ext uri="{9D8B030D-6E8A-4147-A177-3AD203B41FA5}">
                      <a16:colId xmlns:a16="http://schemas.microsoft.com/office/drawing/2014/main" val="3216784993"/>
                    </a:ext>
                  </a:extLst>
                </a:gridCol>
              </a:tblGrid>
              <a:tr h="301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Пирожное Трюфельное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237469"/>
                  </a:ext>
                </a:extLst>
              </a:tr>
              <a:tr h="199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Пирожное Творожно-банановое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970091"/>
                  </a:ext>
                </a:extLst>
              </a:tr>
              <a:tr h="21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Макаронс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Классический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958189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Макаронс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фруктовой начинкой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131301"/>
                  </a:ext>
                </a:extLst>
              </a:tr>
              <a:tr h="181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Пирожное  «Красный бархат»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200/10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1468"/>
                  </a:ext>
                </a:extLst>
              </a:tr>
              <a:tr h="168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Капкейк Ягодный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577944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Капкейк Шоколадный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779050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Пирожное Корзиночка карамельная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053596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Пирожное Корзиночка лимонная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65006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Зефир в ассортименте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207855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Мармелад, рахат-лукум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080702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Пирожное «Тирамису»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896606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Кейк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-Попс кокосовый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447030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Кейк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-Попс шоколадный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001621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Пирожное «Птичье молоко»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312074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Панакота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026875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Клубника в шоколаде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953887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Яблоко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364530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Виноград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864725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Груша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391346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Апельсин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676224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Ананас свежий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008564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Киви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11757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Банан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108541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Клубника свежая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328600"/>
                  </a:ext>
                </a:extLst>
              </a:tr>
              <a:tr h="181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Лимон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016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2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55514CF-8ABB-8845-836A-BB68B3DF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383" y="219218"/>
            <a:ext cx="3161944" cy="806278"/>
          </a:xfrm>
        </p:spPr>
        <p:txBody>
          <a:bodyPr numCol="1" anchor="t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200" i="0" spc="13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МЕНЮ</a:t>
            </a:r>
            <a:br>
              <a:rPr lang="ru-RU" dirty="0"/>
            </a:br>
            <a:r>
              <a:rPr lang="ru-RU" dirty="0"/>
              <a:t>Банкет</a:t>
            </a:r>
            <a:br>
              <a:rPr lang="ru-RU" dirty="0"/>
            </a:br>
            <a:br>
              <a:rPr lang="ru-RU" sz="1200" i="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i="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34834D6-E2AB-674D-BD45-8D8098E25511}"/>
              </a:ext>
            </a:extLst>
          </p:cNvPr>
          <p:cNvCxnSpPr>
            <a:cxnSpLocks/>
          </p:cNvCxnSpPr>
          <p:nvPr/>
        </p:nvCxnSpPr>
        <p:spPr>
          <a:xfrm>
            <a:off x="8251233" y="219218"/>
            <a:ext cx="0" cy="1028468"/>
          </a:xfrm>
          <a:prstGeom prst="line">
            <a:avLst/>
          </a:prstGeom>
          <a:ln w="15875">
            <a:solidFill>
              <a:srgbClr val="C7ACA3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4F310C91-016F-8A4E-A219-1AD8FAE31E32}"/>
              </a:ext>
            </a:extLst>
          </p:cNvPr>
          <p:cNvSpPr txBox="1">
            <a:spLocks/>
          </p:cNvSpPr>
          <p:nvPr/>
        </p:nvSpPr>
        <p:spPr>
          <a:xfrm>
            <a:off x="8726278" y="346369"/>
            <a:ext cx="1665408" cy="858588"/>
          </a:xfrm>
          <a:prstGeom prst="rect">
            <a:avLst/>
          </a:prstGeom>
        </p:spPr>
        <p:txBody>
          <a:bodyPr vert="horz" lIns="0" tIns="0" rIns="0" bIns="0" numCol="1" rtlCol="0" anchor="t">
            <a:noAutofit/>
          </a:bodyPr>
          <a:lstStyle>
            <a:lvl1pPr algn="l" defTabSz="6013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b="0" i="1" kern="1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3000 руб.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000" i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Минимум от </a:t>
            </a:r>
            <a:r>
              <a:rPr lang="en-GB" sz="1000" i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1000" i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0 человек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en-US" sz="2400" i="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F5EAFAC-FE37-234C-A260-502F316AE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56431" cy="7559675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9A633C4-2C7E-42BF-8574-648638E61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867111"/>
              </p:ext>
            </p:extLst>
          </p:nvPr>
        </p:nvGraphicFramePr>
        <p:xfrm>
          <a:off x="5110382" y="1019349"/>
          <a:ext cx="4957746" cy="6059812"/>
        </p:xfrm>
        <a:graphic>
          <a:graphicData uri="http://schemas.openxmlformats.org/drawingml/2006/table">
            <a:tbl>
              <a:tblPr/>
              <a:tblGrid>
                <a:gridCol w="4262734">
                  <a:extLst>
                    <a:ext uri="{9D8B030D-6E8A-4147-A177-3AD203B41FA5}">
                      <a16:colId xmlns:a16="http://schemas.microsoft.com/office/drawing/2014/main" val="1573341566"/>
                    </a:ext>
                  </a:extLst>
                </a:gridCol>
                <a:gridCol w="695012">
                  <a:extLst>
                    <a:ext uri="{9D8B030D-6E8A-4147-A177-3AD203B41FA5}">
                      <a16:colId xmlns:a16="http://schemas.microsoft.com/office/drawing/2014/main" val="409636716"/>
                    </a:ext>
                  </a:extLst>
                </a:gridCol>
              </a:tblGrid>
              <a:tr h="183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Закуски:</a:t>
                      </a:r>
                    </a:p>
                  </a:txBody>
                  <a:tcPr marL="5698" marR="5698" marT="56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874617"/>
                  </a:ext>
                </a:extLst>
              </a:tr>
              <a:tr h="223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Сельдь с картофелем «Шато», маринованным луком, душистым соусом</a:t>
                      </a:r>
                    </a:p>
                  </a:txBody>
                  <a:tcPr marL="5698" marR="5698" marT="56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25/75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4876922"/>
                  </a:ext>
                </a:extLst>
              </a:tr>
              <a:tr h="149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Блины со слабосоленой семгой и сливочной начинкой</a:t>
                      </a:r>
                    </a:p>
                  </a:txBody>
                  <a:tcPr marL="5698" marR="5698" marT="56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5161406"/>
                  </a:ext>
                </a:extLst>
              </a:tr>
              <a:tr h="149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Ассорти из свежих овощей с ароматной зеленью</a:t>
                      </a:r>
                    </a:p>
                  </a:txBody>
                  <a:tcPr marL="5698" marR="5698" marT="56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5415210"/>
                  </a:ext>
                </a:extLst>
              </a:tr>
              <a:tr h="293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Сырная тарелка «Деревенская» (пряди </a:t>
                      </a:r>
                      <a:r>
                        <a:rPr lang="ru-RU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чечел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, сыр </a:t>
                      </a:r>
                      <a:r>
                        <a:rPr lang="ru-RU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качкавал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, брынза, орех грецкий, виноград)</a:t>
                      </a:r>
                    </a:p>
                  </a:txBody>
                  <a:tcPr marL="5698" marR="5698" marT="56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40/5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9873811"/>
                  </a:ext>
                </a:extLst>
              </a:tr>
              <a:tr h="4149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Ассорти мясное «</a:t>
                      </a:r>
                      <a:r>
                        <a:rPr lang="ru-RU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Шаркютери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» (ростбиф из говяжьей вырезки, рулет куриный, язык отварной, буженина из свинины, колбаски кубанские, зелень, маслины)</a:t>
                      </a:r>
                    </a:p>
                  </a:txBody>
                  <a:tcPr marL="5698" marR="5698" marT="56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50\8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0464136"/>
                  </a:ext>
                </a:extLst>
              </a:tr>
              <a:tr h="1494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Салаты:</a:t>
                      </a:r>
                    </a:p>
                  </a:txBody>
                  <a:tcPr marL="5698" marR="5698" marT="56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8" marR="5698" marT="56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7415157"/>
                  </a:ext>
                </a:extLst>
              </a:tr>
              <a:tr h="229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Салат «Цезарь с креветками» (хвосты тигровых креветок с салатом микс под заправкой из пряных анчоусов)</a:t>
                      </a:r>
                    </a:p>
                  </a:txBody>
                  <a:tcPr marL="5698" marR="5698" marT="56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5199490"/>
                  </a:ext>
                </a:extLst>
              </a:tr>
              <a:tr h="149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Горячие блюда:</a:t>
                      </a:r>
                    </a:p>
                  </a:txBody>
                  <a:tcPr marL="5698" marR="5698" marT="56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9426114"/>
                  </a:ext>
                </a:extLst>
              </a:tr>
              <a:tr h="293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Барабулька «По-королевски» (жареная Черноморская </a:t>
                      </a:r>
                      <a:r>
                        <a:rPr lang="ru-RU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барабуля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с лимоном и ароматной зеленью)</a:t>
                      </a:r>
                    </a:p>
                  </a:txBody>
                  <a:tcPr marL="5698" marR="5698" marT="56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814366"/>
                  </a:ext>
                </a:extLst>
              </a:tr>
              <a:tr h="3015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Купаты «По-домашнему» с картофелем и соусом (обжаренные на гриле колбаски с картофельными дольками и красным соусом)</a:t>
                      </a:r>
                    </a:p>
                  </a:txBody>
                  <a:tcPr marL="5698" marR="5698" marT="56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100/150/30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9832684"/>
                  </a:ext>
                </a:extLst>
              </a:tr>
              <a:tr h="149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Блюда на гриле:</a:t>
                      </a:r>
                    </a:p>
                  </a:txBody>
                  <a:tcPr marL="5698" marR="5698" marT="56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5577523"/>
                  </a:ext>
                </a:extLst>
              </a:tr>
              <a:tr h="149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Крылышки барбекю</a:t>
                      </a:r>
                    </a:p>
                  </a:txBody>
                  <a:tcPr marL="5698" marR="5698" marT="56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100/20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2791497"/>
                  </a:ext>
                </a:extLst>
              </a:tr>
              <a:tr h="149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Гарниры:</a:t>
                      </a:r>
                    </a:p>
                  </a:txBody>
                  <a:tcPr marL="5698" marR="5698" marT="56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3045656"/>
                  </a:ext>
                </a:extLst>
              </a:tr>
              <a:tr h="311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«</a:t>
                      </a:r>
                      <a:r>
                        <a:rPr lang="ru-RU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Марешаль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» (свежие овощи: баклажаны, цукини, томаты обжаренные в душистом масле, приправленные ароматной зеленью и чесноком)</a:t>
                      </a:r>
                    </a:p>
                  </a:txBody>
                  <a:tcPr marL="5698" marR="5698" marT="56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5065640"/>
                  </a:ext>
                </a:extLst>
              </a:tr>
              <a:tr h="149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Соусы:</a:t>
                      </a:r>
                    </a:p>
                  </a:txBody>
                  <a:tcPr marL="5698" marR="5698" marT="56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3333371"/>
                  </a:ext>
                </a:extLst>
              </a:tr>
              <a:tr h="149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Соус «Аджика»</a:t>
                      </a:r>
                    </a:p>
                  </a:txBody>
                  <a:tcPr marL="5698" marR="5698" marT="56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2189780"/>
                  </a:ext>
                </a:extLst>
              </a:tr>
              <a:tr h="149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Хлеб:</a:t>
                      </a:r>
                    </a:p>
                  </a:txBody>
                  <a:tcPr marL="5698" marR="5698" marT="56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5961327"/>
                  </a:ext>
                </a:extLst>
              </a:tr>
              <a:tr h="149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«Анапа» (белый)</a:t>
                      </a:r>
                    </a:p>
                  </a:txBody>
                  <a:tcPr marL="5698" marR="5698" marT="56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9478641"/>
                  </a:ext>
                </a:extLst>
              </a:tr>
              <a:tr h="149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Фрукты:</a:t>
                      </a:r>
                    </a:p>
                  </a:txBody>
                  <a:tcPr marL="5698" marR="5698" marT="56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2373583"/>
                  </a:ext>
                </a:extLst>
              </a:tr>
              <a:tr h="149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Яблоки</a:t>
                      </a:r>
                    </a:p>
                  </a:txBody>
                  <a:tcPr marL="5698" marR="5698" marT="56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7281189"/>
                  </a:ext>
                </a:extLst>
              </a:tr>
              <a:tr h="149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Виноград</a:t>
                      </a:r>
                    </a:p>
                  </a:txBody>
                  <a:tcPr marL="5698" marR="5698" marT="56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452924"/>
                  </a:ext>
                </a:extLst>
              </a:tr>
              <a:tr h="149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Апельсины</a:t>
                      </a:r>
                    </a:p>
                  </a:txBody>
                  <a:tcPr marL="5698" marR="5698" marT="56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3459527"/>
                  </a:ext>
                </a:extLst>
              </a:tr>
              <a:tr h="1494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Десерт:</a:t>
                      </a:r>
                    </a:p>
                  </a:txBody>
                  <a:tcPr marL="5698" marR="5698" marT="56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8" marR="5698" marT="56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6859187"/>
                  </a:ext>
                </a:extLst>
              </a:tr>
              <a:tr h="149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Корзиночка «Карамельная»</a:t>
                      </a:r>
                    </a:p>
                  </a:txBody>
                  <a:tcPr marL="5698" marR="5698" marT="56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481307"/>
                  </a:ext>
                </a:extLst>
              </a:tr>
              <a:tr h="149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Пирожное «Мадлен»</a:t>
                      </a:r>
                    </a:p>
                  </a:txBody>
                  <a:tcPr marL="5698" marR="5698" marT="56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8369194"/>
                  </a:ext>
                </a:extLst>
              </a:tr>
              <a:tr h="1494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Напитки:</a:t>
                      </a:r>
                    </a:p>
                  </a:txBody>
                  <a:tcPr marL="5698" marR="5698" marT="56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8" marR="5698" marT="56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5349539"/>
                  </a:ext>
                </a:extLst>
              </a:tr>
              <a:tr h="149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Чай пакетированный в ассортименте</a:t>
                      </a:r>
                    </a:p>
                  </a:txBody>
                  <a:tcPr marL="5698" marR="5698" marT="56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6078927"/>
                  </a:ext>
                </a:extLst>
              </a:tr>
              <a:tr h="149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Сахар порционный</a:t>
                      </a:r>
                    </a:p>
                  </a:txBody>
                  <a:tcPr marL="5698" marR="5698" marT="56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392667"/>
                  </a:ext>
                </a:extLst>
              </a:tr>
              <a:tr h="149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Вода минеральная «Боржоми»    </a:t>
                      </a:r>
                    </a:p>
                  </a:txBody>
                  <a:tcPr marL="5698" marR="5698" marT="56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1366381"/>
                  </a:ext>
                </a:extLst>
              </a:tr>
              <a:tr h="149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Сок «Добрый»</a:t>
                      </a:r>
                    </a:p>
                  </a:txBody>
                  <a:tcPr marL="5698" marR="5698" marT="56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5698" marR="5698" marT="56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7370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19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55514CF-8ABB-8845-836A-BB68B3DF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383" y="219218"/>
            <a:ext cx="3161944" cy="806278"/>
          </a:xfrm>
        </p:spPr>
        <p:txBody>
          <a:bodyPr numCol="1" anchor="t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200" i="0" spc="13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МЕНЮ</a:t>
            </a:r>
            <a:br>
              <a:rPr lang="ru-RU" dirty="0"/>
            </a:br>
            <a:r>
              <a:rPr lang="ru-RU" dirty="0"/>
              <a:t>Фуршет</a:t>
            </a:r>
            <a:br>
              <a:rPr lang="ru-RU" dirty="0"/>
            </a:br>
            <a:br>
              <a:rPr lang="ru-RU" sz="1200" i="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i="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34834D6-E2AB-674D-BD45-8D8098E25511}"/>
              </a:ext>
            </a:extLst>
          </p:cNvPr>
          <p:cNvCxnSpPr>
            <a:cxnSpLocks/>
          </p:cNvCxnSpPr>
          <p:nvPr/>
        </p:nvCxnSpPr>
        <p:spPr>
          <a:xfrm>
            <a:off x="8251233" y="219218"/>
            <a:ext cx="0" cy="1028468"/>
          </a:xfrm>
          <a:prstGeom prst="line">
            <a:avLst/>
          </a:prstGeom>
          <a:ln w="15875">
            <a:solidFill>
              <a:srgbClr val="C7ACA3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4F310C91-016F-8A4E-A219-1AD8FAE31E32}"/>
              </a:ext>
            </a:extLst>
          </p:cNvPr>
          <p:cNvSpPr txBox="1">
            <a:spLocks/>
          </p:cNvSpPr>
          <p:nvPr/>
        </p:nvSpPr>
        <p:spPr>
          <a:xfrm>
            <a:off x="8726278" y="346369"/>
            <a:ext cx="1665408" cy="858588"/>
          </a:xfrm>
          <a:prstGeom prst="rect">
            <a:avLst/>
          </a:prstGeom>
        </p:spPr>
        <p:txBody>
          <a:bodyPr vert="horz" lIns="0" tIns="0" rIns="0" bIns="0" numCol="1" rtlCol="0" anchor="t">
            <a:noAutofit/>
          </a:bodyPr>
          <a:lstStyle>
            <a:lvl1pPr algn="l" defTabSz="6013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b="0" i="1" kern="1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1500 руб.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000" i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Минимум от </a:t>
            </a:r>
            <a:r>
              <a:rPr lang="en-GB" sz="1000" i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1000" i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0 человек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en-US" sz="2400" i="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6B98FC-F3F1-854B-89C2-40458D274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56431" cy="7559675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6CBB5DF-F1F0-4EBB-BEF9-F1E04C418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879372"/>
              </p:ext>
            </p:extLst>
          </p:nvPr>
        </p:nvGraphicFramePr>
        <p:xfrm>
          <a:off x="5110383" y="1255105"/>
          <a:ext cx="4713624" cy="4799105"/>
        </p:xfrm>
        <a:graphic>
          <a:graphicData uri="http://schemas.openxmlformats.org/drawingml/2006/table">
            <a:tbl>
              <a:tblPr/>
              <a:tblGrid>
                <a:gridCol w="4141168">
                  <a:extLst>
                    <a:ext uri="{9D8B030D-6E8A-4147-A177-3AD203B41FA5}">
                      <a16:colId xmlns:a16="http://schemas.microsoft.com/office/drawing/2014/main" val="2654551107"/>
                    </a:ext>
                  </a:extLst>
                </a:gridCol>
                <a:gridCol w="572456">
                  <a:extLst>
                    <a:ext uri="{9D8B030D-6E8A-4147-A177-3AD203B41FA5}">
                      <a16:colId xmlns:a16="http://schemas.microsoft.com/office/drawing/2014/main" val="2757049594"/>
                    </a:ext>
                  </a:extLst>
                </a:gridCol>
              </a:tblGrid>
              <a:tr h="19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Закуски:</a:t>
                      </a:r>
                    </a:p>
                  </a:txBody>
                  <a:tcPr marL="9135" marR="9135" marT="9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135" marR="9135" marT="9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070939"/>
                  </a:ext>
                </a:extLst>
              </a:tr>
              <a:tr h="1918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Закуска с морским гребешком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921282"/>
                  </a:ext>
                </a:extLst>
              </a:tr>
              <a:tr h="1918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Закуска «</a:t>
                      </a:r>
                      <a:r>
                        <a:rPr lang="ru-RU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Сиамон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» с семгой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7521"/>
                  </a:ext>
                </a:extLst>
              </a:tr>
              <a:tr h="1918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Канапе на гренке с колбасой п/к и свежим огурчиком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580013"/>
                  </a:ext>
                </a:extLst>
              </a:tr>
              <a:tr h="1918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Мини Бургер с куриной котлетой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129035"/>
                  </a:ext>
                </a:extLst>
              </a:tr>
              <a:tr h="3836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«</a:t>
                      </a:r>
                      <a:r>
                        <a:rPr lang="ru-RU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Бадриджане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» (рулетики из баклажан фаршированные сыром и грецким орехом)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947170"/>
                  </a:ext>
                </a:extLst>
              </a:tr>
              <a:tr h="1918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Маслины/оливки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208238"/>
                  </a:ext>
                </a:extLst>
              </a:tr>
              <a:tr h="19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Салаты:</a:t>
                      </a:r>
                    </a:p>
                  </a:txBody>
                  <a:tcPr marL="9135" marR="9135" marT="913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19400"/>
                  </a:ext>
                </a:extLst>
              </a:tr>
              <a:tr h="5755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Салат из говядины с шампиньонами (говяжья вырезка, дополненная свежими овощами, с фирменной заправкой на подушке из свежего салата )</a:t>
                      </a:r>
                    </a:p>
                  </a:txBody>
                  <a:tcPr marL="9135" marR="9135" marT="913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096675"/>
                  </a:ext>
                </a:extLst>
              </a:tr>
              <a:tr h="19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Горячие блюда:</a:t>
                      </a:r>
                    </a:p>
                  </a:txBody>
                  <a:tcPr marL="9135" marR="9135" marT="913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122490"/>
                  </a:ext>
                </a:extLst>
              </a:tr>
              <a:tr h="1918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Жульен из курицы в тарталетках .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174520"/>
                  </a:ext>
                </a:extLst>
              </a:tr>
              <a:tr h="191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Десерты:</a:t>
                      </a:r>
                    </a:p>
                  </a:txBody>
                  <a:tcPr marL="9135" marR="9135" marT="913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231956"/>
                  </a:ext>
                </a:extLst>
              </a:tr>
              <a:tr h="1918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Пирожное «Медовое» (медовое пирожное с заварным кремом)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998385"/>
                  </a:ext>
                </a:extLst>
              </a:tr>
              <a:tr h="3836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Корзиночка карамельная (песочная корзинка с карамельным кремом и меренгой)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85086"/>
                  </a:ext>
                </a:extLst>
              </a:tr>
              <a:tr h="1918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Напитки: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028834"/>
                  </a:ext>
                </a:extLst>
              </a:tr>
              <a:tr h="1918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Чай пакетированный в ассортименте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890357"/>
                  </a:ext>
                </a:extLst>
              </a:tr>
              <a:tr h="1918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Кофе Эспрессо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776736"/>
                  </a:ext>
                </a:extLst>
              </a:tr>
              <a:tr h="1918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Сахар порционный 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792461"/>
                  </a:ext>
                </a:extLst>
              </a:tr>
              <a:tr h="1918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Вода «Нарзан»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973668"/>
                  </a:ext>
                </a:extLst>
              </a:tr>
              <a:tr h="1918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Вина Кубани: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955493"/>
                  </a:ext>
                </a:extLst>
              </a:tr>
              <a:tr h="1918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Вино Красное Тамани красное полусладкое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13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2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55514CF-8ABB-8845-836A-BB68B3DF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383" y="219218"/>
            <a:ext cx="3161944" cy="806278"/>
          </a:xfrm>
        </p:spPr>
        <p:txBody>
          <a:bodyPr numCol="1" anchor="t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200" i="0" spc="13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МЕНЮ</a:t>
            </a:r>
            <a:br>
              <a:rPr lang="ru-RU" dirty="0"/>
            </a:br>
            <a:r>
              <a:rPr lang="en-US" dirty="0"/>
              <a:t>Welcome drink</a:t>
            </a:r>
            <a:br>
              <a:rPr lang="ru-RU" dirty="0"/>
            </a:br>
            <a:br>
              <a:rPr lang="ru-RU" sz="1200" i="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i="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F5EAFAC-FE37-234C-A260-502F316AE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56431" cy="7559675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DD5A423-9680-46D7-B9F9-CF701FEFB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889794"/>
              </p:ext>
            </p:extLst>
          </p:nvPr>
        </p:nvGraphicFramePr>
        <p:xfrm>
          <a:off x="5136204" y="1025496"/>
          <a:ext cx="4931923" cy="5209928"/>
        </p:xfrm>
        <a:graphic>
          <a:graphicData uri="http://schemas.openxmlformats.org/drawingml/2006/table">
            <a:tbl>
              <a:tblPr/>
              <a:tblGrid>
                <a:gridCol w="4407426">
                  <a:extLst>
                    <a:ext uri="{9D8B030D-6E8A-4147-A177-3AD203B41FA5}">
                      <a16:colId xmlns:a16="http://schemas.microsoft.com/office/drawing/2014/main" val="778841183"/>
                    </a:ext>
                  </a:extLst>
                </a:gridCol>
                <a:gridCol w="524497">
                  <a:extLst>
                    <a:ext uri="{9D8B030D-6E8A-4147-A177-3AD203B41FA5}">
                      <a16:colId xmlns:a16="http://schemas.microsoft.com/office/drawing/2014/main" val="3117319284"/>
                    </a:ext>
                  </a:extLst>
                </a:gridCol>
              </a:tblGrid>
              <a:tr h="2084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Десерты :</a:t>
                      </a:r>
                    </a:p>
                  </a:txBody>
                  <a:tcPr marL="9135" marR="9135" marT="913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135" marR="9135" marT="9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677532"/>
                  </a:ext>
                </a:extLst>
              </a:tr>
              <a:tr h="208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Макаронс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классический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87942"/>
                  </a:ext>
                </a:extLst>
              </a:tr>
              <a:tr h="208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Макаронс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фруктовый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96909"/>
                  </a:ext>
                </a:extLst>
              </a:tr>
              <a:tr h="208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Пирожное «Мадлен» (заварное пирожное со сливочной начинкой)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311112"/>
                  </a:ext>
                </a:extLst>
              </a:tr>
              <a:tr h="4165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Пирожное тирамису (воздушный десерт с печеньем </a:t>
                      </a:r>
                      <a:r>
                        <a:rPr lang="ru-RU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савоярди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собственного приготовления)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116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091633"/>
                  </a:ext>
                </a:extLst>
              </a:tr>
              <a:tr h="208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Капкейк ягодный (кекс со  сливочно-ягодным кремом)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584928"/>
                  </a:ext>
                </a:extLst>
              </a:tr>
              <a:tr h="4165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Капкейк шоколадный (шоколадный кекс со сливочно-шоколадным кремом)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051259"/>
                  </a:ext>
                </a:extLst>
              </a:tr>
              <a:tr h="208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Кейк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-попс кокосовый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883717"/>
                  </a:ext>
                </a:extLst>
              </a:tr>
              <a:tr h="208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Кейк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-попс шоколадный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582776"/>
                  </a:ext>
                </a:extLst>
              </a:tr>
              <a:tr h="208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Пирожное «Красный бархат»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05104"/>
                  </a:ext>
                </a:extLst>
              </a:tr>
              <a:tr h="208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Панакотта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788936"/>
                  </a:ext>
                </a:extLst>
              </a:tr>
              <a:tr h="208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Пирожное «Птичье молоко»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144807"/>
                  </a:ext>
                </a:extLst>
              </a:tr>
              <a:tr h="4165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Корзинка карамельная (песочная корзинка с карамельным кремом и меренгой)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654676"/>
                  </a:ext>
                </a:extLst>
              </a:tr>
              <a:tr h="4165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Корзинка лимонная (песочная корзинка с лимонным кремом и меренгой)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351907"/>
                  </a:ext>
                </a:extLst>
              </a:tr>
              <a:tr h="208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Прохладительные напитки: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56278"/>
                  </a:ext>
                </a:extLst>
              </a:tr>
              <a:tr h="208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Вода минеральная (с газом, без газа, пластик)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487945"/>
                  </a:ext>
                </a:extLst>
              </a:tr>
              <a:tr h="208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Вода минеральная (с газом, без газа), «Елисеевская» (стекло)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577729"/>
                  </a:ext>
                </a:extLst>
              </a:tr>
              <a:tr h="208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Вода минеральная  «Нарзан»(с газом, стекло)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981729"/>
                  </a:ext>
                </a:extLst>
              </a:tr>
              <a:tr h="208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Сок «</a:t>
                      </a:r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Gold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» (апельсин, яблоко, томат)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950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30650"/>
                  </a:ext>
                </a:extLst>
              </a:tr>
              <a:tr h="208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Сок «</a:t>
                      </a:r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J-7»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970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327635"/>
                  </a:ext>
                </a:extLst>
              </a:tr>
              <a:tr h="208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Кока-кола (стекло)</a:t>
                      </a:r>
                    </a:p>
                  </a:txBody>
                  <a:tcPr marL="9135" marR="9135" marT="913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135" marR="9135" marT="9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13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78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835" y="55405"/>
            <a:ext cx="5109572" cy="113266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Банкетные залы</a:t>
            </a:r>
            <a:br>
              <a:rPr lang="ru-RU" dirty="0"/>
            </a:br>
            <a:r>
              <a:rPr lang="ru-RU" sz="1400" i="0" spc="13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ДЛЯ ФУРШЕТОВ И БАНКЕТОВ </a:t>
            </a:r>
            <a:br>
              <a:rPr lang="ru-RU" dirty="0"/>
            </a:br>
            <a:br>
              <a:rPr lang="en-US" sz="3274" dirty="0">
                <a:solidFill>
                  <a:schemeClr val="tx1"/>
                </a:solidFill>
              </a:rPr>
            </a:br>
            <a:endParaRPr lang="en-US" sz="3274" dirty="0">
              <a:solidFill>
                <a:schemeClr val="tx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09C0487-22B7-704A-B457-E64325F8D5D7}"/>
              </a:ext>
            </a:extLst>
          </p:cNvPr>
          <p:cNvSpPr txBox="1">
            <a:spLocks/>
          </p:cNvSpPr>
          <p:nvPr/>
        </p:nvSpPr>
        <p:spPr>
          <a:xfrm>
            <a:off x="7783096" y="5560028"/>
            <a:ext cx="2608613" cy="6944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ru-RU" sz="12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87461F1-26FE-CF4A-9A01-C25378ABAF16}"/>
              </a:ext>
            </a:extLst>
          </p:cNvPr>
          <p:cNvSpPr txBox="1">
            <a:spLocks/>
          </p:cNvSpPr>
          <p:nvPr/>
        </p:nvSpPr>
        <p:spPr>
          <a:xfrm>
            <a:off x="6788493" y="5651250"/>
            <a:ext cx="1989205" cy="1001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400" b="1" cap="all" spc="120" dirty="0">
                <a:solidFill>
                  <a:srgbClr val="000000"/>
                </a:solidFill>
              </a:rPr>
              <a:t>КАМИННЫЙ ЗАЛ</a:t>
            </a:r>
            <a:endParaRPr lang="en-GB" sz="1400" b="1" cap="all" spc="120" dirty="0">
              <a:solidFill>
                <a:srgbClr val="0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650"/>
              </a:spcBef>
              <a:buNone/>
            </a:pPr>
            <a:endParaRPr lang="ru-RU" sz="1200" dirty="0"/>
          </a:p>
          <a:p>
            <a:pPr marL="0" indent="0" algn="ctr">
              <a:lnSpc>
                <a:spcPct val="100000"/>
              </a:lnSpc>
              <a:spcBef>
                <a:spcPts val="650"/>
              </a:spcBef>
              <a:buNone/>
            </a:pPr>
            <a:r>
              <a:rPr lang="ru-RU" sz="1200" dirty="0"/>
              <a:t>Банкет до 180 мест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/>
              <a:t>Фуршет до </a:t>
            </a:r>
            <a:r>
              <a:rPr lang="en-US" sz="1200" dirty="0"/>
              <a:t>250</a:t>
            </a:r>
            <a:r>
              <a:rPr lang="ru-RU" sz="1200" dirty="0"/>
              <a:t> мест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F64D455-EF12-2043-953F-22EA6D346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" y="1433846"/>
            <a:ext cx="10690698" cy="353899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C747279-1AE0-F741-AC39-5285DC086FD7}"/>
              </a:ext>
            </a:extLst>
          </p:cNvPr>
          <p:cNvCxnSpPr/>
          <p:nvPr/>
        </p:nvCxnSpPr>
        <p:spPr>
          <a:xfrm>
            <a:off x="5143599" y="5555601"/>
            <a:ext cx="0" cy="1097280"/>
          </a:xfrm>
          <a:prstGeom prst="line">
            <a:avLst/>
          </a:prstGeom>
          <a:ln w="15875">
            <a:solidFill>
              <a:srgbClr val="C7ACA3">
                <a:alpha val="4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34EEC2-2322-EC47-9602-3EC4BEF21897}"/>
              </a:ext>
            </a:extLst>
          </p:cNvPr>
          <p:cNvSpPr txBox="1">
            <a:spLocks/>
          </p:cNvSpPr>
          <p:nvPr/>
        </p:nvSpPr>
        <p:spPr>
          <a:xfrm>
            <a:off x="1528242" y="5652357"/>
            <a:ext cx="2001346" cy="1001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400" b="1" cap="all" spc="120" dirty="0">
                <a:solidFill>
                  <a:srgbClr val="000000"/>
                </a:solidFill>
                <a:latin typeface="+mj-lt"/>
              </a:rPr>
              <a:t>БАНКЕТНЫЙ ЗАЛ</a:t>
            </a:r>
          </a:p>
          <a:p>
            <a:pPr marL="0" indent="0" algn="ctr">
              <a:lnSpc>
                <a:spcPct val="100000"/>
              </a:lnSpc>
              <a:spcBef>
                <a:spcPts val="650"/>
              </a:spcBef>
              <a:buNone/>
            </a:pPr>
            <a:endParaRPr lang="ru-RU" sz="1200" dirty="0"/>
          </a:p>
          <a:p>
            <a:pPr marL="0" indent="0" algn="ctr">
              <a:lnSpc>
                <a:spcPct val="100000"/>
              </a:lnSpc>
              <a:spcBef>
                <a:spcPts val="650"/>
              </a:spcBef>
              <a:buNone/>
            </a:pPr>
            <a:r>
              <a:rPr lang="ru-RU" sz="1200" dirty="0"/>
              <a:t>Банкет до 125 мест   Фуршет до 150 мест</a:t>
            </a:r>
          </a:p>
        </p:txBody>
      </p:sp>
    </p:spTree>
    <p:extLst>
      <p:ext uri="{BB962C8B-B14F-4D97-AF65-F5344CB8AC3E}">
        <p14:creationId xmlns:p14="http://schemas.microsoft.com/office/powerpoint/2010/main" val="319273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95" y="332163"/>
            <a:ext cx="9368035" cy="641919"/>
          </a:xfrm>
        </p:spPr>
        <p:txBody>
          <a:bodyPr anchor="t">
            <a:noAutofit/>
          </a:bodyPr>
          <a:lstStyle/>
          <a:p>
            <a:r>
              <a:rPr lang="ru-RU" sz="3600" dirty="0"/>
              <a:t>Банкетный зал</a:t>
            </a:r>
            <a:br>
              <a:rPr lang="en-US" sz="3274" dirty="0">
                <a:solidFill>
                  <a:schemeClr val="tx1"/>
                </a:solidFill>
              </a:rPr>
            </a:br>
            <a:endParaRPr lang="en-US" sz="3274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D4FF61-DE33-C848-BF90-E8980F915B66}"/>
              </a:ext>
            </a:extLst>
          </p:cNvPr>
          <p:cNvSpPr/>
          <p:nvPr/>
        </p:nvSpPr>
        <p:spPr>
          <a:xfrm>
            <a:off x="0" y="4288221"/>
            <a:ext cx="10691813" cy="3271454"/>
          </a:xfrm>
          <a:prstGeom prst="rect">
            <a:avLst/>
          </a:prstGeom>
          <a:solidFill>
            <a:srgbClr val="C7ACA3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296A453-DD3F-FC48-A37A-69D41AFF6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5" y="1469106"/>
            <a:ext cx="7337241" cy="3668620"/>
          </a:xfrm>
          <a:prstGeom prst="rect">
            <a:avLst/>
          </a:prstGeom>
          <a:effectLst/>
        </p:spPr>
      </p:pic>
      <p:sp>
        <p:nvSpPr>
          <p:cNvPr id="23" name="Rectangle 1">
            <a:extLst>
              <a:ext uri="{FF2B5EF4-FFF2-40B4-BE49-F238E27FC236}">
                <a16:creationId xmlns:a16="http://schemas.microsoft.com/office/drawing/2014/main" id="{23CAC38D-F933-FB49-8CAA-212815F83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3365" y="5987234"/>
            <a:ext cx="68585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8C03086-4718-1D45-8390-FA9767A30B91}"/>
              </a:ext>
            </a:extLst>
          </p:cNvPr>
          <p:cNvSpPr txBox="1">
            <a:spLocks/>
          </p:cNvSpPr>
          <p:nvPr/>
        </p:nvSpPr>
        <p:spPr>
          <a:xfrm>
            <a:off x="721896" y="6072532"/>
            <a:ext cx="4822255" cy="353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b="1" cap="all" spc="120" dirty="0"/>
              <a:t>ВМЕСТИМОСТЬ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7879FB-4209-0D4B-84A0-060945FBD476}"/>
              </a:ext>
            </a:extLst>
          </p:cNvPr>
          <p:cNvSpPr txBox="1"/>
          <p:nvPr/>
        </p:nvSpPr>
        <p:spPr>
          <a:xfrm>
            <a:off x="732406" y="6310867"/>
            <a:ext cx="1040074" cy="698717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Банкет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 мест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7A4BE1-4A23-274C-921F-05EA912061B6}"/>
              </a:ext>
            </a:extLst>
          </p:cNvPr>
          <p:cNvSpPr txBox="1"/>
          <p:nvPr/>
        </p:nvSpPr>
        <p:spPr>
          <a:xfrm>
            <a:off x="1972626" y="6310867"/>
            <a:ext cx="1317111" cy="698717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Фуршет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мест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EC79CE-8743-874C-AE95-B713CD24F2FC}"/>
              </a:ext>
            </a:extLst>
          </p:cNvPr>
          <p:cNvCxnSpPr>
            <a:cxnSpLocks/>
          </p:cNvCxnSpPr>
          <p:nvPr/>
        </p:nvCxnSpPr>
        <p:spPr>
          <a:xfrm>
            <a:off x="8059136" y="228871"/>
            <a:ext cx="0" cy="837929"/>
          </a:xfrm>
          <a:prstGeom prst="line">
            <a:avLst/>
          </a:prstGeom>
          <a:ln w="15875">
            <a:solidFill>
              <a:srgbClr val="C7ACA3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56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95" y="332163"/>
            <a:ext cx="9368035" cy="904882"/>
          </a:xfrm>
        </p:spPr>
        <p:txBody>
          <a:bodyPr anchor="t">
            <a:noAutofit/>
          </a:bodyPr>
          <a:lstStyle/>
          <a:p>
            <a:r>
              <a:rPr lang="ru-RU" sz="3600" dirty="0"/>
              <a:t>Ресторан </a:t>
            </a:r>
            <a:r>
              <a:rPr lang="en-US" sz="3600" dirty="0"/>
              <a:t>Riviera </a:t>
            </a:r>
            <a:br>
              <a:rPr lang="en-US" sz="3600" dirty="0"/>
            </a:br>
            <a:r>
              <a:rPr lang="ru-RU" sz="3200" dirty="0"/>
              <a:t>Каминный зал </a:t>
            </a:r>
            <a:br>
              <a:rPr lang="en-US" sz="3274" dirty="0">
                <a:solidFill>
                  <a:schemeClr val="tx1"/>
                </a:solidFill>
              </a:rPr>
            </a:br>
            <a:endParaRPr lang="en-US" sz="3274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663B4-80A9-5244-967E-4A552F814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176" y="2428904"/>
            <a:ext cx="1949643" cy="58001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7D4FF61-DE33-C848-BF90-E8980F915B66}"/>
              </a:ext>
            </a:extLst>
          </p:cNvPr>
          <p:cNvSpPr/>
          <p:nvPr/>
        </p:nvSpPr>
        <p:spPr>
          <a:xfrm>
            <a:off x="0" y="4288221"/>
            <a:ext cx="10691813" cy="3271454"/>
          </a:xfrm>
          <a:prstGeom prst="rect">
            <a:avLst/>
          </a:prstGeom>
          <a:solidFill>
            <a:srgbClr val="C7ACA3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296A453-DD3F-FC48-A37A-69D41AFF6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95" y="1820478"/>
            <a:ext cx="7337241" cy="3668621"/>
          </a:xfrm>
          <a:prstGeom prst="rect">
            <a:avLst/>
          </a:prstGeom>
          <a:effectLst/>
        </p:spPr>
      </p:pic>
      <p:sp>
        <p:nvSpPr>
          <p:cNvPr id="23" name="Rectangle 1">
            <a:extLst>
              <a:ext uri="{FF2B5EF4-FFF2-40B4-BE49-F238E27FC236}">
                <a16:creationId xmlns:a16="http://schemas.microsoft.com/office/drawing/2014/main" id="{23CAC38D-F933-FB49-8CAA-212815F83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3365" y="5987234"/>
            <a:ext cx="68585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8C03086-4718-1D45-8390-FA9767A30B91}"/>
              </a:ext>
            </a:extLst>
          </p:cNvPr>
          <p:cNvSpPr txBox="1">
            <a:spLocks/>
          </p:cNvSpPr>
          <p:nvPr/>
        </p:nvSpPr>
        <p:spPr>
          <a:xfrm>
            <a:off x="721896" y="6072532"/>
            <a:ext cx="4822255" cy="353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b="1" cap="all" spc="120" dirty="0"/>
              <a:t>ВМЕСТИМОСТЬ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7879FB-4209-0D4B-84A0-060945FBD476}"/>
              </a:ext>
            </a:extLst>
          </p:cNvPr>
          <p:cNvSpPr txBox="1"/>
          <p:nvPr/>
        </p:nvSpPr>
        <p:spPr>
          <a:xfrm>
            <a:off x="732406" y="6310867"/>
            <a:ext cx="1040074" cy="698717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Банкет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мест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7A4BE1-4A23-274C-921F-05EA912061B6}"/>
              </a:ext>
            </a:extLst>
          </p:cNvPr>
          <p:cNvSpPr txBox="1"/>
          <p:nvPr/>
        </p:nvSpPr>
        <p:spPr>
          <a:xfrm>
            <a:off x="1972626" y="6310867"/>
            <a:ext cx="1317111" cy="698717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Фуршет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мест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EC79CE-8743-874C-AE95-B713CD24F2FC}"/>
              </a:ext>
            </a:extLst>
          </p:cNvPr>
          <p:cNvCxnSpPr>
            <a:cxnSpLocks/>
          </p:cNvCxnSpPr>
          <p:nvPr/>
        </p:nvCxnSpPr>
        <p:spPr>
          <a:xfrm>
            <a:off x="8059136" y="332163"/>
            <a:ext cx="0" cy="837929"/>
          </a:xfrm>
          <a:prstGeom prst="line">
            <a:avLst/>
          </a:prstGeom>
          <a:ln w="15875">
            <a:solidFill>
              <a:srgbClr val="C7ACA3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52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684EF3-3DF6-8F4B-BCB3-081D8608FC58}"/>
              </a:ext>
            </a:extLst>
          </p:cNvPr>
          <p:cNvSpPr txBox="1">
            <a:spLocks/>
          </p:cNvSpPr>
          <p:nvPr/>
        </p:nvSpPr>
        <p:spPr>
          <a:xfrm>
            <a:off x="368317" y="5318061"/>
            <a:ext cx="10135560" cy="2035885"/>
          </a:xfrm>
          <a:prstGeom prst="rect">
            <a:avLst/>
          </a:prstGeom>
        </p:spPr>
        <p:txBody>
          <a:bodyPr vert="horz" lIns="0" tIns="0" rIns="0" bIns="468000" numCol="3" spcCol="54000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Музыкальное оформление фуршетов, банкетов (услуги 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DJ - </a:t>
            </a:r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звукооператора) 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Ведущий - 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communication - stand-up (</a:t>
            </a:r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живое общение с гостями), интерактив, конкурсы 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Певец (женский или мужской вокал) - исполнение известных хитов российских и зарубежных песен 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Спортивные эстафеты, квесты (входит: ведущий, спортивные аниматоры, спортивный инвентарь, звукооператор, аренда площадки) 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Развлекательные программы 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Тематические вечеринки 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ru-RU" sz="1100" b="1" dirty="0">
                <a:solidFill>
                  <a:schemeClr val="accent3">
                    <a:lumMod val="75000"/>
                  </a:schemeClr>
                </a:solidFill>
              </a:rPr>
              <a:t>Артисты: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Сопровождение 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welcome-</a:t>
            </a:r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зоны: живая                музыка, живые скульптуры 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Танцевальные шоу 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Номера оригинального жанра 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Кавер-группы 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Спецэффекты (фейерверк, фаер-шоу, конфетти)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lang="ru-RU" sz="11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lang="ru-RU" sz="11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lang="ru-RU" sz="11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835" y="55405"/>
            <a:ext cx="5109572" cy="113266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Арт-команда</a:t>
            </a:r>
            <a:br>
              <a:rPr lang="ru-RU" dirty="0"/>
            </a:br>
            <a:r>
              <a:rPr lang="ru-RU" sz="1400" i="0" spc="13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УСЛУГИ ДЛЯ МЕРОПРИЯТИЙ</a:t>
            </a:r>
            <a:endParaRPr lang="en-US" sz="3274" dirty="0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F64D455-EF12-2043-953F-22EA6D346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877"/>
            <a:ext cx="10691812" cy="329481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C747279-1AE0-F741-AC39-5285DC086FD7}"/>
              </a:ext>
            </a:extLst>
          </p:cNvPr>
          <p:cNvCxnSpPr>
            <a:cxnSpLocks/>
          </p:cNvCxnSpPr>
          <p:nvPr/>
        </p:nvCxnSpPr>
        <p:spPr>
          <a:xfrm>
            <a:off x="3696327" y="5373481"/>
            <a:ext cx="0" cy="1843005"/>
          </a:xfrm>
          <a:prstGeom prst="line">
            <a:avLst/>
          </a:prstGeom>
          <a:ln w="15875">
            <a:solidFill>
              <a:srgbClr val="C7ACA3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F90FF9-FB2D-4E41-B9BC-90A28E88999B}"/>
              </a:ext>
            </a:extLst>
          </p:cNvPr>
          <p:cNvCxnSpPr>
            <a:cxnSpLocks/>
          </p:cNvCxnSpPr>
          <p:nvPr/>
        </p:nvCxnSpPr>
        <p:spPr>
          <a:xfrm>
            <a:off x="7145643" y="5373480"/>
            <a:ext cx="0" cy="1843005"/>
          </a:xfrm>
          <a:prstGeom prst="line">
            <a:avLst/>
          </a:prstGeom>
          <a:ln w="15875">
            <a:solidFill>
              <a:srgbClr val="C7ACA3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24B81B-AD16-E943-8468-B0B1CF60F962}"/>
              </a:ext>
            </a:extLst>
          </p:cNvPr>
          <p:cNvSpPr txBox="1">
            <a:spLocks/>
          </p:cNvSpPr>
          <p:nvPr/>
        </p:nvSpPr>
        <p:spPr>
          <a:xfrm>
            <a:off x="368317" y="4919724"/>
            <a:ext cx="2126407" cy="353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b="1" cap="all" spc="120" dirty="0"/>
              <a:t>К ВАШИМ УСЛУГАМ:</a:t>
            </a:r>
          </a:p>
        </p:txBody>
      </p:sp>
    </p:spTree>
    <p:extLst>
      <p:ext uri="{BB962C8B-B14F-4D97-AF65-F5344CB8AC3E}">
        <p14:creationId xmlns:p14="http://schemas.microsoft.com/office/powerpoint/2010/main" val="8543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835" y="55405"/>
            <a:ext cx="5109572" cy="113266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Трансферы и экскурсии</a:t>
            </a:r>
            <a:br>
              <a:rPr lang="ru-RU" dirty="0"/>
            </a:br>
            <a:r>
              <a:rPr lang="ru-RU" sz="1400" i="0" spc="13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УСЛУГИ ДЛЯ МЕРОПРИЯТИЙ</a:t>
            </a:r>
            <a:endParaRPr lang="en-US" sz="3274" dirty="0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F64D455-EF12-2043-953F-22EA6D346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1193"/>
            <a:ext cx="10691813" cy="336929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F90FF9-FB2D-4E41-B9BC-90A28E88999B}"/>
              </a:ext>
            </a:extLst>
          </p:cNvPr>
          <p:cNvCxnSpPr>
            <a:cxnSpLocks/>
          </p:cNvCxnSpPr>
          <p:nvPr/>
        </p:nvCxnSpPr>
        <p:spPr>
          <a:xfrm>
            <a:off x="4804096" y="4988919"/>
            <a:ext cx="0" cy="1843005"/>
          </a:xfrm>
          <a:prstGeom prst="line">
            <a:avLst/>
          </a:prstGeom>
          <a:ln w="15875">
            <a:solidFill>
              <a:srgbClr val="C7ACA3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24B81B-AD16-E943-8468-B0B1CF60F962}"/>
              </a:ext>
            </a:extLst>
          </p:cNvPr>
          <p:cNvSpPr txBox="1">
            <a:spLocks/>
          </p:cNvSpPr>
          <p:nvPr/>
        </p:nvSpPr>
        <p:spPr>
          <a:xfrm>
            <a:off x="368317" y="4919724"/>
            <a:ext cx="2126407" cy="353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b="1" cap="all" spc="120" dirty="0"/>
              <a:t>ТРАНСФЕРЫ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C3544-EC4D-5B4F-A598-E1063ECC5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17" y="5273343"/>
            <a:ext cx="3118367" cy="1708571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000" dirty="0"/>
              <a:t>Встреча и проводы на комфортабельных автомобилях бизнес и представительского класса.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Круглосуточная и своевременная подача автомобиля;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Вежливые и профессиональные водители;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В каждом авто питьевая бутилированная вода, влажные салфетки.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150B55-35E6-3149-8A85-D31D7B958EC8}"/>
              </a:ext>
            </a:extLst>
          </p:cNvPr>
          <p:cNvSpPr txBox="1">
            <a:spLocks/>
          </p:cNvSpPr>
          <p:nvPr/>
        </p:nvSpPr>
        <p:spPr>
          <a:xfrm>
            <a:off x="5213783" y="4919724"/>
            <a:ext cx="2126407" cy="353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b="1" cap="all" spc="120" dirty="0"/>
              <a:t>Экскурсии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6760A-B9A9-D940-A33F-167B7AD1528C}"/>
              </a:ext>
            </a:extLst>
          </p:cNvPr>
          <p:cNvSpPr txBox="1">
            <a:spLocks/>
          </p:cNvSpPr>
          <p:nvPr/>
        </p:nvSpPr>
        <p:spPr>
          <a:xfrm>
            <a:off x="5213783" y="5273343"/>
            <a:ext cx="4870254" cy="1708571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000" dirty="0">
                <a:solidFill>
                  <a:schemeClr val="bg1"/>
                </a:solidFill>
              </a:rPr>
              <a:t>Аренда яхт, катеров</a:t>
            </a:r>
          </a:p>
          <a:p>
            <a:pPr>
              <a:lnSpc>
                <a:spcPct val="100000"/>
              </a:lnSpc>
            </a:pPr>
            <a:r>
              <a:rPr lang="ru-RU" sz="1000" dirty="0">
                <a:solidFill>
                  <a:schemeClr val="bg1"/>
                </a:solidFill>
              </a:rPr>
              <a:t>Индивидуальные экскурсии</a:t>
            </a:r>
          </a:p>
          <a:p>
            <a:pPr>
              <a:lnSpc>
                <a:spcPct val="100000"/>
              </a:lnSpc>
            </a:pPr>
            <a:r>
              <a:rPr lang="ru-RU" sz="1000" dirty="0">
                <a:solidFill>
                  <a:schemeClr val="bg1"/>
                </a:solidFill>
              </a:rPr>
              <a:t>Полеты на воздушном шаре</a:t>
            </a:r>
          </a:p>
          <a:p>
            <a:pPr>
              <a:lnSpc>
                <a:spcPct val="100000"/>
              </a:lnSpc>
            </a:pPr>
            <a:r>
              <a:rPr lang="ru-RU" sz="1000" dirty="0">
                <a:solidFill>
                  <a:schemeClr val="bg1"/>
                </a:solidFill>
              </a:rPr>
              <a:t>Дельфинарий</a:t>
            </a:r>
          </a:p>
          <a:p>
            <a:pPr>
              <a:lnSpc>
                <a:spcPct val="100000"/>
              </a:lnSpc>
            </a:pPr>
            <a:r>
              <a:rPr lang="ru-RU" sz="1000" dirty="0">
                <a:solidFill>
                  <a:schemeClr val="bg1"/>
                </a:solidFill>
              </a:rPr>
              <a:t>Заказ и доставка цветов</a:t>
            </a:r>
          </a:p>
          <a:p>
            <a:pPr>
              <a:lnSpc>
                <a:spcPct val="100000"/>
              </a:lnSpc>
            </a:pPr>
            <a:r>
              <a:rPr lang="ru-RU" sz="1000" dirty="0">
                <a:solidFill>
                  <a:schemeClr val="bg1"/>
                </a:solidFill>
              </a:rPr>
              <a:t>Дайвинг</a:t>
            </a:r>
          </a:p>
          <a:p>
            <a:pPr>
              <a:lnSpc>
                <a:spcPct val="100000"/>
              </a:lnSpc>
            </a:pPr>
            <a:r>
              <a:rPr lang="ru-RU" sz="1000" dirty="0" err="1">
                <a:solidFill>
                  <a:schemeClr val="bg1"/>
                </a:solidFill>
              </a:rPr>
              <a:t>Джипинг</a:t>
            </a:r>
            <a:endParaRPr lang="ru-RU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000" dirty="0">
                <a:solidFill>
                  <a:schemeClr val="bg1"/>
                </a:solidFill>
              </a:rPr>
              <a:t>Прогулка на багги</a:t>
            </a:r>
            <a:endParaRPr lang="en-GB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</a:rPr>
              <a:t>VIP-</a:t>
            </a:r>
            <a:r>
              <a:rPr lang="ru-RU" sz="1000" dirty="0">
                <a:solidFill>
                  <a:schemeClr val="bg1"/>
                </a:solidFill>
              </a:rPr>
              <a:t>рыбалка</a:t>
            </a:r>
          </a:p>
          <a:p>
            <a:pPr>
              <a:lnSpc>
                <a:spcPct val="100000"/>
              </a:lnSpc>
            </a:pPr>
            <a:r>
              <a:rPr lang="ru-RU" sz="1000" dirty="0">
                <a:solidFill>
                  <a:schemeClr val="bg1"/>
                </a:solidFill>
              </a:rPr>
              <a:t>Прогулки на </a:t>
            </a:r>
            <a:r>
              <a:rPr lang="ru-RU" sz="1000" dirty="0" err="1">
                <a:solidFill>
                  <a:schemeClr val="bg1"/>
                </a:solidFill>
              </a:rPr>
              <a:t>квадроциклах</a:t>
            </a:r>
            <a:endParaRPr lang="ru-RU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000" dirty="0">
                <a:solidFill>
                  <a:schemeClr val="bg1"/>
                </a:solidFill>
              </a:rPr>
              <a:t>Аренда авто</a:t>
            </a:r>
          </a:p>
          <a:p>
            <a:pPr>
              <a:lnSpc>
                <a:spcPct val="100000"/>
              </a:lnSpc>
            </a:pPr>
            <a:r>
              <a:rPr lang="ru-RU" sz="1000" dirty="0">
                <a:solidFill>
                  <a:schemeClr val="bg1"/>
                </a:solidFill>
              </a:rPr>
              <a:t>Воздушные шары</a:t>
            </a:r>
          </a:p>
          <a:p>
            <a:pPr>
              <a:lnSpc>
                <a:spcPct val="100000"/>
              </a:lnSpc>
            </a:pPr>
            <a:r>
              <a:rPr lang="ru-RU" sz="1000" dirty="0">
                <a:solidFill>
                  <a:schemeClr val="bg1"/>
                </a:solidFill>
              </a:rPr>
              <a:t>Аренда вертолета</a:t>
            </a:r>
          </a:p>
        </p:txBody>
      </p:sp>
    </p:spTree>
    <p:extLst>
      <p:ext uri="{BB962C8B-B14F-4D97-AF65-F5344CB8AC3E}">
        <p14:creationId xmlns:p14="http://schemas.microsoft.com/office/powerpoint/2010/main" val="11128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835" y="55405"/>
            <a:ext cx="5109572" cy="113266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Экскурсии</a:t>
            </a:r>
            <a:br>
              <a:rPr lang="ru-RU" dirty="0"/>
            </a:br>
            <a:r>
              <a:rPr lang="ru-RU" sz="1400" i="0" spc="13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УСЛУГИ ДЛЯ МЕРОПРИЯТИЙ</a:t>
            </a:r>
            <a:endParaRPr lang="en-US" sz="3274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F90FF9-FB2D-4E41-B9BC-90A28E88999B}"/>
              </a:ext>
            </a:extLst>
          </p:cNvPr>
          <p:cNvCxnSpPr>
            <a:cxnSpLocks/>
          </p:cNvCxnSpPr>
          <p:nvPr/>
        </p:nvCxnSpPr>
        <p:spPr>
          <a:xfrm>
            <a:off x="1565609" y="4919724"/>
            <a:ext cx="0" cy="1843005"/>
          </a:xfrm>
          <a:prstGeom prst="line">
            <a:avLst/>
          </a:prstGeom>
          <a:ln w="15875">
            <a:solidFill>
              <a:srgbClr val="C7ACA3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24B81B-AD16-E943-8468-B0B1CF60F962}"/>
              </a:ext>
            </a:extLst>
          </p:cNvPr>
          <p:cNvSpPr txBox="1">
            <a:spLocks/>
          </p:cNvSpPr>
          <p:nvPr/>
        </p:nvSpPr>
        <p:spPr>
          <a:xfrm>
            <a:off x="396957" y="4942602"/>
            <a:ext cx="1168652" cy="353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b="1" cap="all" spc="120" dirty="0"/>
              <a:t>Обзорные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C3544-EC4D-5B4F-A598-E1063ECC5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60" y="5480631"/>
            <a:ext cx="1090832" cy="1187916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dirty="0"/>
              <a:t>Анапа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Новороссийск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Геленджик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Темрюк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8241798-C9DC-4EF7-930A-3552A1C5BB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1319199"/>
            <a:ext cx="10691813" cy="336929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4DC3342-B1D9-46C1-800D-5C576D559FA3}"/>
              </a:ext>
            </a:extLst>
          </p:cNvPr>
          <p:cNvSpPr txBox="1">
            <a:spLocks/>
          </p:cNvSpPr>
          <p:nvPr/>
        </p:nvSpPr>
        <p:spPr>
          <a:xfrm>
            <a:off x="1901966" y="4942602"/>
            <a:ext cx="1168652" cy="353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b="1" cap="all" spc="120" dirty="0"/>
              <a:t>АКТИВНЫЕ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3CB7313-418E-4DA8-9A01-21004D1BD0C9}"/>
              </a:ext>
            </a:extLst>
          </p:cNvPr>
          <p:cNvSpPr txBox="1">
            <a:spLocks/>
          </p:cNvSpPr>
          <p:nvPr/>
        </p:nvSpPr>
        <p:spPr>
          <a:xfrm>
            <a:off x="8945879" y="4919723"/>
            <a:ext cx="1600575" cy="353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b="1" cap="all" spc="120" dirty="0"/>
              <a:t>Историко-краеведческие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9ECFA6F-10DF-4D57-98A1-6B1253ECB0C4}"/>
              </a:ext>
            </a:extLst>
          </p:cNvPr>
          <p:cNvSpPr txBox="1">
            <a:spLocks/>
          </p:cNvSpPr>
          <p:nvPr/>
        </p:nvSpPr>
        <p:spPr>
          <a:xfrm>
            <a:off x="7138785" y="4941522"/>
            <a:ext cx="1476583" cy="353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b="1" cap="all" spc="120" dirty="0"/>
              <a:t>Вечерние шоу программы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817427F-0B49-4767-B5FE-17D548BD03A9}"/>
              </a:ext>
            </a:extLst>
          </p:cNvPr>
          <p:cNvSpPr txBox="1">
            <a:spLocks/>
          </p:cNvSpPr>
          <p:nvPr/>
        </p:nvSpPr>
        <p:spPr>
          <a:xfrm>
            <a:off x="5571944" y="4941521"/>
            <a:ext cx="1168652" cy="353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b="1" cap="all" spc="120" dirty="0"/>
              <a:t>ВИННЫЕ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CA1B976-D14C-4230-B889-E59D824B05BB}"/>
              </a:ext>
            </a:extLst>
          </p:cNvPr>
          <p:cNvSpPr txBox="1">
            <a:spLocks/>
          </p:cNvSpPr>
          <p:nvPr/>
        </p:nvSpPr>
        <p:spPr>
          <a:xfrm>
            <a:off x="3704067" y="4937884"/>
            <a:ext cx="1168652" cy="353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b="1" cap="all" spc="120" dirty="0"/>
              <a:t>ПЛЯЖНЫЕ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6722CED-DE43-426E-8E5A-986593AEE2DA}"/>
              </a:ext>
            </a:extLst>
          </p:cNvPr>
          <p:cNvSpPr txBox="1">
            <a:spLocks/>
          </p:cNvSpPr>
          <p:nvPr/>
        </p:nvSpPr>
        <p:spPr>
          <a:xfrm>
            <a:off x="1851011" y="5414418"/>
            <a:ext cx="1416819" cy="1316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000" dirty="0" err="1"/>
              <a:t>Пшадские</a:t>
            </a:r>
            <a:r>
              <a:rPr lang="ru-RU" sz="1000" dirty="0"/>
              <a:t> водопады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Плесецкие водопады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Геленджик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Темрюк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7DC2C22-A6F1-4BF8-B4F6-EFBADC0C5FA5}"/>
              </a:ext>
            </a:extLst>
          </p:cNvPr>
          <p:cNvSpPr txBox="1">
            <a:spLocks/>
          </p:cNvSpPr>
          <p:nvPr/>
        </p:nvSpPr>
        <p:spPr>
          <a:xfrm>
            <a:off x="3553028" y="5432427"/>
            <a:ext cx="1636316" cy="16949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000" dirty="0"/>
              <a:t>Вулкан </a:t>
            </a:r>
            <a:r>
              <a:rPr lang="ru-RU" sz="1000" dirty="0" err="1"/>
              <a:t>Тиздар</a:t>
            </a:r>
            <a:r>
              <a:rPr lang="ru-RU" sz="1000" dirty="0"/>
              <a:t>, Гефест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Пляжный комплекс «Посейдон»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Пляж ст. Голубицкая, грязевой вулкан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Затерянный остров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Райский уголок. Осетровое хозяйство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77E2F28-7BC4-4236-8258-66FD58F34940}"/>
              </a:ext>
            </a:extLst>
          </p:cNvPr>
          <p:cNvSpPr txBox="1">
            <a:spLocks/>
          </p:cNvSpPr>
          <p:nvPr/>
        </p:nvSpPr>
        <p:spPr>
          <a:xfrm>
            <a:off x="5502469" y="5432427"/>
            <a:ext cx="1636316" cy="14225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000" dirty="0"/>
              <a:t>Абрау-Дюрсо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Шато Тамань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Кубань вино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Шато Пино</a:t>
            </a:r>
          </a:p>
          <a:p>
            <a:pPr>
              <a:lnSpc>
                <a:spcPct val="100000"/>
              </a:lnSpc>
            </a:pPr>
            <a:r>
              <a:rPr lang="ru-RU" sz="1000" dirty="0" err="1"/>
              <a:t>Фанагория</a:t>
            </a:r>
            <a:endParaRPr lang="ru-RU" sz="10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495AFDC-5021-4031-BA64-DD6CCD01EF6D}"/>
              </a:ext>
            </a:extLst>
          </p:cNvPr>
          <p:cNvSpPr txBox="1">
            <a:spLocks/>
          </p:cNvSpPr>
          <p:nvPr/>
        </p:nvSpPr>
        <p:spPr>
          <a:xfrm>
            <a:off x="7138785" y="5416362"/>
            <a:ext cx="1636316" cy="14225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000" dirty="0"/>
              <a:t>Рыцарский турнир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Черкесский аул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Африканская деревня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Свадьба в малиновках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Гладиаторы Рима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7450EE-1CA9-4B83-AB6B-78E9CAD3E675}"/>
              </a:ext>
            </a:extLst>
          </p:cNvPr>
          <p:cNvSpPr txBox="1">
            <a:spLocks/>
          </p:cNvSpPr>
          <p:nvPr/>
        </p:nvSpPr>
        <p:spPr>
          <a:xfrm>
            <a:off x="8927501" y="5432427"/>
            <a:ext cx="1636316" cy="14225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000" dirty="0"/>
              <a:t>Музейный комплекс Тамань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Атамань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Керчь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Неберджай: Святая ручка. Горный. Пасека</a:t>
            </a:r>
          </a:p>
        </p:txBody>
      </p:sp>
      <p:cxnSp>
        <p:nvCxnSpPr>
          <p:cNvPr id="25" name="Straight Connector 22">
            <a:extLst>
              <a:ext uri="{FF2B5EF4-FFF2-40B4-BE49-F238E27FC236}">
                <a16:creationId xmlns:a16="http://schemas.microsoft.com/office/drawing/2014/main" id="{88C85F17-C684-4B55-94B9-DEC9C2C7BB8D}"/>
              </a:ext>
            </a:extLst>
          </p:cNvPr>
          <p:cNvCxnSpPr>
            <a:cxnSpLocks/>
          </p:cNvCxnSpPr>
          <p:nvPr/>
        </p:nvCxnSpPr>
        <p:spPr>
          <a:xfrm>
            <a:off x="3420230" y="4995887"/>
            <a:ext cx="0" cy="1843005"/>
          </a:xfrm>
          <a:prstGeom prst="line">
            <a:avLst/>
          </a:prstGeom>
          <a:ln w="15875">
            <a:solidFill>
              <a:srgbClr val="C7ACA3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2">
            <a:extLst>
              <a:ext uri="{FF2B5EF4-FFF2-40B4-BE49-F238E27FC236}">
                <a16:creationId xmlns:a16="http://schemas.microsoft.com/office/drawing/2014/main" id="{4D36FB8C-3698-4525-929C-E341B3E6B737}"/>
              </a:ext>
            </a:extLst>
          </p:cNvPr>
          <p:cNvCxnSpPr>
            <a:cxnSpLocks/>
          </p:cNvCxnSpPr>
          <p:nvPr/>
        </p:nvCxnSpPr>
        <p:spPr>
          <a:xfrm>
            <a:off x="5329030" y="5014455"/>
            <a:ext cx="0" cy="1843005"/>
          </a:xfrm>
          <a:prstGeom prst="line">
            <a:avLst/>
          </a:prstGeom>
          <a:ln w="15875">
            <a:solidFill>
              <a:srgbClr val="C7ACA3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2">
            <a:extLst>
              <a:ext uri="{FF2B5EF4-FFF2-40B4-BE49-F238E27FC236}">
                <a16:creationId xmlns:a16="http://schemas.microsoft.com/office/drawing/2014/main" id="{5D1FC41A-878F-425F-9566-FAADF0BDA2C6}"/>
              </a:ext>
            </a:extLst>
          </p:cNvPr>
          <p:cNvCxnSpPr>
            <a:cxnSpLocks/>
          </p:cNvCxnSpPr>
          <p:nvPr/>
        </p:nvCxnSpPr>
        <p:spPr>
          <a:xfrm>
            <a:off x="6821669" y="4975544"/>
            <a:ext cx="0" cy="1843005"/>
          </a:xfrm>
          <a:prstGeom prst="line">
            <a:avLst/>
          </a:prstGeom>
          <a:ln w="15875">
            <a:solidFill>
              <a:srgbClr val="C7ACA3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2">
            <a:extLst>
              <a:ext uri="{FF2B5EF4-FFF2-40B4-BE49-F238E27FC236}">
                <a16:creationId xmlns:a16="http://schemas.microsoft.com/office/drawing/2014/main" id="{319486B6-3F9A-44B3-8DB2-5501DF73ABA1}"/>
              </a:ext>
            </a:extLst>
          </p:cNvPr>
          <p:cNvCxnSpPr>
            <a:cxnSpLocks/>
          </p:cNvCxnSpPr>
          <p:nvPr/>
        </p:nvCxnSpPr>
        <p:spPr>
          <a:xfrm>
            <a:off x="8775101" y="4943245"/>
            <a:ext cx="0" cy="1843005"/>
          </a:xfrm>
          <a:prstGeom prst="line">
            <a:avLst/>
          </a:prstGeom>
          <a:ln w="15875">
            <a:solidFill>
              <a:srgbClr val="C7ACA3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97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081" y="258593"/>
            <a:ext cx="4260910" cy="1132669"/>
          </a:xfrm>
        </p:spPr>
        <p:txBody>
          <a:bodyPr anchor="t">
            <a:normAutofit fontScale="90000"/>
          </a:bodyPr>
          <a:lstStyle/>
          <a:p>
            <a:r>
              <a:rPr lang="ru-RU" sz="3600" dirty="0"/>
              <a:t>Возможности </a:t>
            </a:r>
            <a:br>
              <a:rPr lang="en-GB" sz="3600" dirty="0"/>
            </a:br>
            <a:r>
              <a:rPr lang="ru-RU" sz="3600" dirty="0"/>
              <a:t>и преимущества</a:t>
            </a:r>
            <a:br>
              <a:rPr lang="en-US" sz="3274" dirty="0">
                <a:solidFill>
                  <a:schemeClr val="tx1"/>
                </a:solidFill>
              </a:rPr>
            </a:br>
            <a:endParaRPr lang="en-US" sz="3274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080" y="1462981"/>
            <a:ext cx="5236057" cy="5923938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dirty="0"/>
              <a:t>Уникальный отель в средиземноморском стиле в г-к Анапа, работающий по системе «Ультра все включено», предлагающий организацию и проведение корпоративных мероприятий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Удобное расположение по отношению к аэропорту, ж/д вокзалу и автовокзалу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Закрытая территория, многоуровневая система безопасности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8 га зеленой парковой территории с ландшафтным дизайном 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394 комфортабельных номера различных категорий 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Разнообразие деловых и банкетных площадок, оснащенные современным мультимедийным оборудованием и </a:t>
            </a:r>
            <a:r>
              <a:rPr lang="en-US" sz="1000" dirty="0"/>
              <a:t>Wi-fi</a:t>
            </a:r>
          </a:p>
          <a:p>
            <a:pPr>
              <a:lnSpc>
                <a:spcPct val="100000"/>
              </a:lnSpc>
            </a:pPr>
            <a:r>
              <a:rPr lang="en-US" sz="1000" dirty="0"/>
              <a:t>Wi-fi </a:t>
            </a:r>
            <a:r>
              <a:rPr lang="ru-RU" sz="1000" dirty="0"/>
              <a:t>на всей территории отеля, в номерах и на пляже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Индивидуальный подход к организации мероприятия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Сопровождение мероприятия 24/7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Открытые и закрытый подогреваемые бассейны, термальный комплекс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Теннисный корт и универсальная спортивная площадка, фитнес-зал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Центр красоты и здоровья </a:t>
            </a:r>
            <a:r>
              <a:rPr lang="en-US" sz="1000" dirty="0"/>
              <a:t>Essentie, </a:t>
            </a:r>
            <a:r>
              <a:rPr lang="ru-RU" sz="1000" dirty="0"/>
              <a:t>включающий в себя спа комплекс и медицинский центр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Близость к морю 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Собственный оборудованный пляж с развитой инфраструктурой, организацией питания и прокатом инвентаря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Профессиональная команда отельеров и рестораторов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Профессиональная арт-команда, приглашенные артисты разных жанров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Разработка программ тимбилдинга под индивидуальный запрос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Большая открытая парковка 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Транспортное обслуживание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Экскурсионное обслуживание</a:t>
            </a:r>
          </a:p>
          <a:p>
            <a:pPr>
              <a:lnSpc>
                <a:spcPct val="100000"/>
              </a:lnSpc>
            </a:pPr>
            <a:endParaRPr lang="ru-RU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F6084-BB0D-8941-B947-00B13DD92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0561" cy="7559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88C2D7-40BC-411C-939C-F89A31EA4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699" y="614721"/>
            <a:ext cx="1355162" cy="132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3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BD6461D-CA4F-9543-AE52-8D2309D22FC7}"/>
              </a:ext>
            </a:extLst>
          </p:cNvPr>
          <p:cNvSpPr/>
          <p:nvPr/>
        </p:nvSpPr>
        <p:spPr>
          <a:xfrm>
            <a:off x="0" y="4972520"/>
            <a:ext cx="10691813" cy="2587155"/>
          </a:xfrm>
          <a:prstGeom prst="rect">
            <a:avLst/>
          </a:prstGeom>
          <a:solidFill>
            <a:srgbClr val="C7ACA3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dirty="0"/>
          </a:p>
        </p:txBody>
      </p:sp>
      <p:sp>
        <p:nvSpPr>
          <p:cNvPr id="10" name="Action Button: Custom 9">
            <a:hlinkClick r:id="rId2" highlightClick="1"/>
            <a:extLst>
              <a:ext uri="{FF2B5EF4-FFF2-40B4-BE49-F238E27FC236}">
                <a16:creationId xmlns:a16="http://schemas.microsoft.com/office/drawing/2014/main" id="{77EFB36C-3BEA-304D-892A-FBD1D1F0D28B}"/>
              </a:ext>
            </a:extLst>
          </p:cNvPr>
          <p:cNvSpPr/>
          <p:nvPr/>
        </p:nvSpPr>
        <p:spPr>
          <a:xfrm>
            <a:off x="4062853" y="6455333"/>
            <a:ext cx="2521259" cy="422851"/>
          </a:xfrm>
          <a:prstGeom prst="actionButtonBlank">
            <a:avLst/>
          </a:prstGeom>
          <a:solidFill>
            <a:srgbClr val="C7A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pc="150" dirty="0">
                <a:solidFill>
                  <a:srgbClr val="FFFFFF"/>
                </a:solidFill>
              </a:rPr>
              <a:t>RIVIERARESORT.RU</a:t>
            </a:r>
            <a:endParaRPr lang="ru-RU" sz="1400" spc="150" dirty="0">
              <a:solidFill>
                <a:srgbClr val="FFFFFF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96E929-4866-7741-9429-10CE6A21F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64" y="155219"/>
            <a:ext cx="2919439" cy="34290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6230BEF-0297-FD4F-978C-948618C33523}"/>
              </a:ext>
            </a:extLst>
          </p:cNvPr>
          <p:cNvSpPr txBox="1">
            <a:spLocks/>
          </p:cNvSpPr>
          <p:nvPr/>
        </p:nvSpPr>
        <p:spPr>
          <a:xfrm>
            <a:off x="2806249" y="4129453"/>
            <a:ext cx="5034455" cy="843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ru-RU"/>
            </a:defPPr>
            <a:lvl1pPr indent="0" defTabSz="601365">
              <a:lnSpc>
                <a:spcPct val="10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None/>
              <a:defRPr sz="1200" b="1" i="0" cap="all" spc="120">
                <a:solidFill>
                  <a:schemeClr val="accent3">
                    <a:lumMod val="50000"/>
                  </a:schemeClr>
                </a:solidFill>
                <a:latin typeface="Arial" charset="0"/>
              </a:defRPr>
            </a:lvl1pPr>
            <a:lvl2pPr marL="451025" indent="-150342" defTabSz="601365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>
                <a:solidFill>
                  <a:schemeClr val="accent3">
                    <a:lumMod val="50000"/>
                  </a:schemeClr>
                </a:solidFill>
                <a:latin typeface="Arial" charset="0"/>
              </a:defRPr>
            </a:lvl2pPr>
            <a:lvl3pPr marL="751708" indent="-150342" defTabSz="601365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>
                <a:solidFill>
                  <a:schemeClr val="accent3">
                    <a:lumMod val="50000"/>
                  </a:schemeClr>
                </a:solidFill>
                <a:latin typeface="Arial" charset="0"/>
              </a:defRPr>
            </a:lvl3pPr>
            <a:lvl4pPr marL="1052392" indent="-150342" defTabSz="601365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>
                <a:solidFill>
                  <a:schemeClr val="accent3">
                    <a:lumMod val="50000"/>
                  </a:schemeClr>
                </a:solidFill>
                <a:latin typeface="Arial" charset="0"/>
              </a:defRPr>
            </a:lvl4pPr>
            <a:lvl5pPr marL="1353074" indent="-150342" defTabSz="601365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>
                <a:solidFill>
                  <a:schemeClr val="accent3">
                    <a:lumMod val="50000"/>
                  </a:schemeClr>
                </a:solidFill>
                <a:latin typeface="Arial" charset="0"/>
              </a:defRPr>
            </a:lvl5pPr>
            <a:lvl6pPr marL="1653757" indent="-150342" defTabSz="601365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/>
            </a:lvl6pPr>
            <a:lvl7pPr marL="1954440" indent="-150342" defTabSz="601365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/>
            </a:lvl7pPr>
            <a:lvl8pPr marL="2255123" indent="-150342" defTabSz="601365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/>
            </a:lvl8pPr>
            <a:lvl9pPr marL="2555806" indent="-150342" defTabSz="601365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/>
            </a:lvl9pPr>
          </a:lstStyle>
          <a:p>
            <a:pPr algn="ctr">
              <a:lnSpc>
                <a:spcPct val="150000"/>
              </a:lnSpc>
            </a:pPr>
            <a:r>
              <a:rPr lang="ru-RU" b="0" dirty="0"/>
              <a:t>Ваш персональный менеджер: </a:t>
            </a:r>
          </a:p>
          <a:p>
            <a:pPr algn="ctr">
              <a:lnSpc>
                <a:spcPct val="150000"/>
              </a:lnSpc>
            </a:pPr>
            <a:r>
              <a:rPr lang="ru-RU" b="0" dirty="0"/>
              <a:t>Андрей </a:t>
            </a:r>
            <a:r>
              <a:rPr lang="ru-RU" b="0" dirty="0" err="1"/>
              <a:t>саженков</a:t>
            </a:r>
            <a:endParaRPr lang="ru-RU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BE55DD2-8433-4248-92D9-4038C9CBED93}"/>
              </a:ext>
            </a:extLst>
          </p:cNvPr>
          <p:cNvSpPr txBox="1">
            <a:spLocks/>
          </p:cNvSpPr>
          <p:nvPr/>
        </p:nvSpPr>
        <p:spPr>
          <a:xfrm>
            <a:off x="2695201" y="5794760"/>
            <a:ext cx="5225301" cy="302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None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300682" indent="0" algn="ctr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None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601365" indent="0" algn="ctr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None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902049" indent="0" algn="ctr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None/>
              <a:defRPr sz="1052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202733" indent="0" algn="ctr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None/>
              <a:defRPr sz="1052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503415" indent="0" algn="ctr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None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4099" indent="0" algn="ctr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None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4781" indent="0" algn="ctr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None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5463" indent="0" algn="ctr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None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u="sng" dirty="0">
                <a:hlinkClick r:id="rId4"/>
              </a:rPr>
              <a:t>mice</a:t>
            </a:r>
            <a:r>
              <a:rPr lang="ru-RU" sz="1600" i="1" u="sng" dirty="0">
                <a:hlinkClick r:id="rId4"/>
              </a:rPr>
              <a:t>@</a:t>
            </a:r>
            <a:r>
              <a:rPr lang="en-US" sz="1600" i="1" u="sng" dirty="0" err="1">
                <a:hlinkClick r:id="rId4"/>
              </a:rPr>
              <a:t>rivieraclubhotel</a:t>
            </a:r>
            <a:r>
              <a:rPr lang="ru-RU" sz="1600" i="1" u="sng" dirty="0">
                <a:hlinkClick r:id="rId4"/>
              </a:rPr>
              <a:t>.ru</a:t>
            </a:r>
            <a:endParaRPr lang="ru-RU" sz="1600" i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4C759F-2803-7048-AC9E-CA86D5657AED}"/>
              </a:ext>
            </a:extLst>
          </p:cNvPr>
          <p:cNvSpPr/>
          <p:nvPr/>
        </p:nvSpPr>
        <p:spPr>
          <a:xfrm>
            <a:off x="3893394" y="5070084"/>
            <a:ext cx="273264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i="1" dirty="0"/>
              <a:t>8 988 620 34 85</a:t>
            </a:r>
            <a:endParaRPr lang="en-GB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EFD86E-8E78-4645-976D-1D90CAEFF162}"/>
              </a:ext>
            </a:extLst>
          </p:cNvPr>
          <p:cNvSpPr txBox="1"/>
          <p:nvPr/>
        </p:nvSpPr>
        <p:spPr>
          <a:xfrm>
            <a:off x="1507746" y="3148788"/>
            <a:ext cx="7600210" cy="74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9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Благодарим за внимание</a:t>
            </a:r>
            <a:r>
              <a:rPr lang="en-GB" sz="4209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!</a:t>
            </a:r>
            <a:endParaRPr lang="ru-RU" sz="4209" i="1" dirty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5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081" y="258593"/>
            <a:ext cx="4260910" cy="1132669"/>
          </a:xfrm>
        </p:spPr>
        <p:txBody>
          <a:bodyPr anchor="t">
            <a:noAutofit/>
          </a:bodyPr>
          <a:lstStyle/>
          <a:p>
            <a:r>
              <a:rPr lang="ru-RU" sz="3600" dirty="0"/>
              <a:t>Награды</a:t>
            </a:r>
            <a:r>
              <a:rPr lang="en-GB" sz="3600" dirty="0"/>
              <a:t> </a:t>
            </a:r>
            <a:r>
              <a:rPr lang="ru-RU" sz="3600" dirty="0"/>
              <a:t>и достижения</a:t>
            </a:r>
            <a:br>
              <a:rPr lang="en-US" sz="3274" dirty="0">
                <a:solidFill>
                  <a:schemeClr val="tx1"/>
                </a:solidFill>
              </a:rPr>
            </a:br>
            <a:endParaRPr lang="en-US" sz="3274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081" y="1636351"/>
            <a:ext cx="4845522" cy="3485712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dirty="0"/>
              <a:t>Лучший курортный отель, 2019 (финалист)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Лучшее средство размещения «Все включено», 2019 (финалист)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Лучший семейный отель, 2018 (финалист)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Лучшее средство размещения 4*, 2018 (финалист)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Лучший семейный отель, 2018 (финалист)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Лучший курортный отель, 2018 (финалист)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Лучший экологический проект, 2018 (номинант)</a:t>
            </a:r>
          </a:p>
          <a:p>
            <a:pPr>
              <a:lnSpc>
                <a:spcPct val="100000"/>
              </a:lnSpc>
            </a:pPr>
            <a:r>
              <a:rPr lang="en-GB" sz="1000" dirty="0"/>
              <a:t>P</a:t>
            </a:r>
            <a:r>
              <a:rPr lang="en-US" sz="1000" dirty="0"/>
              <a:t>erfect spa operator</a:t>
            </a:r>
            <a:r>
              <a:rPr lang="ru-RU" sz="1000" dirty="0"/>
              <a:t>,</a:t>
            </a:r>
            <a:r>
              <a:rPr lang="en-US" sz="1000" dirty="0"/>
              <a:t> 2018</a:t>
            </a:r>
            <a:r>
              <a:rPr lang="ru-RU" sz="1000" dirty="0"/>
              <a:t> (победитель)</a:t>
            </a:r>
          </a:p>
          <a:p>
            <a:pPr>
              <a:lnSpc>
                <a:spcPct val="100000"/>
              </a:lnSpc>
            </a:pPr>
            <a:r>
              <a:rPr lang="en-GB" sz="1000" dirty="0"/>
              <a:t>C</a:t>
            </a:r>
            <a:r>
              <a:rPr lang="ru-RU" sz="1000" dirty="0"/>
              <a:t>ертификат качества «Победитель 2015 года», 2015 (победитель)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Лучшее средство размещения 4*, 2013 (победитель)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Лучший пляж, 2010 (победитель)</a:t>
            </a:r>
          </a:p>
          <a:p>
            <a:pPr>
              <a:lnSpc>
                <a:spcPct val="100000"/>
              </a:lnSpc>
            </a:pPr>
            <a:r>
              <a:rPr lang="ru-RU" sz="1000" dirty="0"/>
              <a:t>Лучший пляж, 2009 (победитель)</a:t>
            </a:r>
          </a:p>
          <a:p>
            <a:pPr>
              <a:lnSpc>
                <a:spcPct val="100000"/>
              </a:lnSpc>
            </a:pPr>
            <a:endParaRPr lang="ru-RU" sz="1000" dirty="0"/>
          </a:p>
          <a:p>
            <a:pPr>
              <a:lnSpc>
                <a:spcPct val="100000"/>
              </a:lnSpc>
            </a:pPr>
            <a:endParaRPr lang="ru-RU" sz="1000" dirty="0"/>
          </a:p>
          <a:p>
            <a:pPr marL="0" indent="0">
              <a:lnSpc>
                <a:spcPct val="100000"/>
              </a:lnSpc>
              <a:buNone/>
            </a:pPr>
            <a:endParaRPr lang="ru-RU" sz="1000" dirty="0"/>
          </a:p>
          <a:p>
            <a:pPr>
              <a:lnSpc>
                <a:spcPct val="100000"/>
              </a:lnSpc>
            </a:pPr>
            <a:endParaRPr lang="ru-RU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F6084-BB0D-8941-B947-00B13DD92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20560" cy="7559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97C195-ACA5-374C-8E1A-F422491F7D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8971" y="5020092"/>
            <a:ext cx="1103264" cy="11032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28631E-1C32-1B4D-89B8-719B99689A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44" b="31077"/>
          <a:stretch/>
        </p:blipFill>
        <p:spPr>
          <a:xfrm>
            <a:off x="5915011" y="4965797"/>
            <a:ext cx="1949679" cy="9256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1CE3F6-C0AB-7C4D-8EDB-263AB01E1E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310" y="6146479"/>
            <a:ext cx="985729" cy="9857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174D7A-1002-8B46-B138-DC922C9BBF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5991" y="5984645"/>
            <a:ext cx="1309398" cy="1309398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04A6AC45-3D5A-4BEE-A109-17D223E1D1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908" y="5005357"/>
            <a:ext cx="1133762" cy="864088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C1AB1789-D2D8-42FB-9BAF-2F886A8B726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083" y="6186033"/>
            <a:ext cx="1038191" cy="1038191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F26BD354-2D49-4705-8118-5F89DE15DF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259" y="6148711"/>
            <a:ext cx="1112837" cy="1112837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F393CC86-9ACC-4D07-A193-015F928A1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690" y="4992522"/>
            <a:ext cx="1326955" cy="10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5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5307207-7398-E548-BBCC-C40F15E91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97" y="1298344"/>
            <a:ext cx="7196418" cy="1020269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b="1" dirty="0"/>
              <a:t>Описание номера: </a:t>
            </a:r>
            <a:r>
              <a:rPr lang="ru-RU" sz="1100" dirty="0"/>
              <a:t>двуспальная кровать или две односпальных, шкаф, туалетный столик, пуф, тумба, мини-холодильник, ЖК-телевизор, сплит-система, внутренний телефон,</a:t>
            </a:r>
            <a:r>
              <a:rPr lang="en-US" sz="1100" dirty="0"/>
              <a:t> </a:t>
            </a:r>
            <a:r>
              <a:rPr lang="ru-RU" sz="1100" dirty="0"/>
              <a:t>сейф, сушилка для белья.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b="1" dirty="0"/>
              <a:t>На балконе: </a:t>
            </a:r>
            <a:r>
              <a:rPr lang="ru-RU" sz="1100" dirty="0"/>
              <a:t>пластиковая мебель.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b="1" dirty="0"/>
              <a:t>Тип дополнительного места: </a:t>
            </a:r>
            <a:r>
              <a:rPr lang="ru-RU" sz="1100" dirty="0"/>
              <a:t>кресло - кровать или </a:t>
            </a:r>
            <a:r>
              <a:rPr lang="ru-RU" sz="1100" dirty="0" err="1"/>
              <a:t>еврораскладушка</a:t>
            </a:r>
            <a:r>
              <a:rPr lang="ru-RU" sz="11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b="1" dirty="0"/>
              <a:t>Ванная комната:</a:t>
            </a:r>
            <a:r>
              <a:rPr lang="ru-RU" sz="1100" dirty="0"/>
              <a:t> ванна, фен, детская подставка для ног, детское сиденье на унитаз, диспенсер с гигиеническими салфетками, комплект полотенец, халат, тапочки, набор гостиничной косметики.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D4FF61-DE33-C848-BF90-E8980F915B66}"/>
              </a:ext>
            </a:extLst>
          </p:cNvPr>
          <p:cNvSpPr/>
          <p:nvPr/>
        </p:nvSpPr>
        <p:spPr>
          <a:xfrm>
            <a:off x="0" y="4288221"/>
            <a:ext cx="10691813" cy="3271454"/>
          </a:xfrm>
          <a:prstGeom prst="rect">
            <a:avLst/>
          </a:prstGeom>
          <a:solidFill>
            <a:srgbClr val="C7ACA3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dirty="0"/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23CAC38D-F933-FB49-8CAA-212815F83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3365" y="5987234"/>
            <a:ext cx="68585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C2AF4BF-0505-BE40-AA26-6D5563E9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06" y="219218"/>
            <a:ext cx="3161944" cy="806278"/>
          </a:xfrm>
        </p:spPr>
        <p:txBody>
          <a:bodyPr numCol="1" anchor="t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200" i="0" spc="13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В НОМЕРЕ</a:t>
            </a:r>
            <a:br>
              <a:rPr lang="ru-RU" dirty="0"/>
            </a:br>
            <a:r>
              <a:rPr lang="en-US" dirty="0"/>
              <a:t>Standart</a:t>
            </a:r>
            <a:br>
              <a:rPr lang="ru-RU" dirty="0"/>
            </a:br>
            <a:br>
              <a:rPr lang="ru-RU" sz="1200" i="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i="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759E9BB-3F04-B943-9AD6-D96D6EB00B6D}"/>
              </a:ext>
            </a:extLst>
          </p:cNvPr>
          <p:cNvSpPr txBox="1">
            <a:spLocks/>
          </p:cNvSpPr>
          <p:nvPr/>
        </p:nvSpPr>
        <p:spPr>
          <a:xfrm>
            <a:off x="8378316" y="346369"/>
            <a:ext cx="1665408" cy="858588"/>
          </a:xfrm>
          <a:prstGeom prst="rect">
            <a:avLst/>
          </a:prstGeom>
        </p:spPr>
        <p:txBody>
          <a:bodyPr vert="horz" lIns="0" tIns="0" rIns="0" bIns="0" numCol="1" rtlCol="0" anchor="t">
            <a:noAutofit/>
          </a:bodyPr>
          <a:lstStyle>
            <a:lvl1pPr algn="l" defTabSz="6013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b="0" i="1" kern="1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en-US" sz="2400" i="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17FE4D-DE25-442F-8C02-7EEDE54830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7" y="3078532"/>
            <a:ext cx="7326727" cy="36686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9BEB236-61B1-4037-A238-3C2C5A7F82F6}"/>
              </a:ext>
            </a:extLst>
          </p:cNvPr>
          <p:cNvSpPr txBox="1">
            <a:spLocks/>
          </p:cNvSpPr>
          <p:nvPr/>
        </p:nvSpPr>
        <p:spPr>
          <a:xfrm>
            <a:off x="8425979" y="4509444"/>
            <a:ext cx="2126407" cy="353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b="1" cap="all" spc="120" dirty="0"/>
              <a:t>Параметры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FC4941F-A459-4695-99CE-5027703FD781}"/>
              </a:ext>
            </a:extLst>
          </p:cNvPr>
          <p:cNvSpPr txBox="1">
            <a:spLocks/>
          </p:cNvSpPr>
          <p:nvPr/>
        </p:nvSpPr>
        <p:spPr>
          <a:xfrm>
            <a:off x="8425979" y="4967524"/>
            <a:ext cx="1860418" cy="14769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200" dirty="0"/>
              <a:t>16м</a:t>
            </a:r>
            <a:r>
              <a:rPr lang="ru-RU" sz="1200" baseline="30000" dirty="0"/>
              <a:t>2</a:t>
            </a:r>
            <a:r>
              <a:rPr lang="en-US" sz="1200" baseline="300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200" dirty="0"/>
              <a:t>1 Комната</a:t>
            </a:r>
            <a:endParaRPr lang="en-US" sz="12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1200" dirty="0"/>
              <a:t>Размещение:</a:t>
            </a:r>
            <a:r>
              <a:rPr lang="en-US" sz="12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200" dirty="0"/>
              <a:t>2 основных места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200" dirty="0"/>
              <a:t>1 дополнительное место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200" dirty="0"/>
          </a:p>
        </p:txBody>
      </p:sp>
      <p:pic>
        <p:nvPicPr>
          <p:cNvPr id="24" name="Picture 21">
            <a:extLst>
              <a:ext uri="{FF2B5EF4-FFF2-40B4-BE49-F238E27FC236}">
                <a16:creationId xmlns:a16="http://schemas.microsoft.com/office/drawing/2014/main" id="{57710167-6F23-4FB4-A7B5-254FBDD2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230" y="5448798"/>
            <a:ext cx="270760" cy="297836"/>
          </a:xfrm>
          <a:prstGeom prst="rect">
            <a:avLst/>
          </a:prstGeom>
        </p:spPr>
      </p:pic>
      <p:pic>
        <p:nvPicPr>
          <p:cNvPr id="26" name="Picture 21">
            <a:extLst>
              <a:ext uri="{FF2B5EF4-FFF2-40B4-BE49-F238E27FC236}">
                <a16:creationId xmlns:a16="http://schemas.microsoft.com/office/drawing/2014/main" id="{A1CF8574-D923-4E28-B870-F3EC76F1D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522" y="5448798"/>
            <a:ext cx="270760" cy="297836"/>
          </a:xfrm>
          <a:prstGeom prst="rect">
            <a:avLst/>
          </a:prstGeom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94A18852-F39E-4045-96DE-6DA3C39CF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420" y="5445315"/>
            <a:ext cx="239014" cy="271607"/>
          </a:xfrm>
          <a:prstGeom prst="rect">
            <a:avLst/>
          </a:prstGeom>
        </p:spPr>
      </p:pic>
      <p:pic>
        <p:nvPicPr>
          <p:cNvPr id="28" name="Picture 21">
            <a:extLst>
              <a:ext uri="{FF2B5EF4-FFF2-40B4-BE49-F238E27FC236}">
                <a16:creationId xmlns:a16="http://schemas.microsoft.com/office/drawing/2014/main" id="{B32EC192-5331-4062-84EC-50D5B0289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479" y="5452280"/>
            <a:ext cx="270760" cy="29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7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5307207-7398-E548-BBCC-C40F15E91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97" y="1298344"/>
            <a:ext cx="7245056" cy="1468159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b="1" dirty="0"/>
              <a:t>Описание номера: </a:t>
            </a:r>
            <a:r>
              <a:rPr lang="ru-RU" sz="1100" dirty="0"/>
              <a:t>двуспальная кровать или две односпальных, двухместный раскладной диван, два кресла, шкаф, туалетный столик, журнальный столик, багажная полка, пуф, мини-холодильник, ЖК-телевизор, сплит-система, внутренний телефон, сейф, сушилка для белья.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b="1" dirty="0"/>
              <a:t>На балконе: </a:t>
            </a:r>
            <a:r>
              <a:rPr lang="ru-RU" sz="1100" dirty="0"/>
              <a:t>пластиковая мебель.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b="1" dirty="0"/>
              <a:t>Тип дополнительного места: </a:t>
            </a:r>
            <a:r>
              <a:rPr lang="ru-RU" sz="1100" dirty="0"/>
              <a:t>двухместный диван.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b="1" dirty="0"/>
              <a:t>В ванной комнате: </a:t>
            </a:r>
            <a:r>
              <a:rPr lang="ru-RU" sz="1100" dirty="0"/>
              <a:t>ванна, фен, детская подставка для ног, детское сиденье на унитаз, диспенсер с гигиеническими салфетками, комплект полотенец, халат, тапочки, набор гостиничной косметики.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1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D4FF61-DE33-C848-BF90-E8980F915B66}"/>
              </a:ext>
            </a:extLst>
          </p:cNvPr>
          <p:cNvSpPr/>
          <p:nvPr/>
        </p:nvSpPr>
        <p:spPr>
          <a:xfrm>
            <a:off x="0" y="4288221"/>
            <a:ext cx="10691813" cy="3271454"/>
          </a:xfrm>
          <a:prstGeom prst="rect">
            <a:avLst/>
          </a:prstGeom>
          <a:solidFill>
            <a:srgbClr val="C7ACA3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dirty="0"/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23CAC38D-F933-FB49-8CAA-212815F83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3365" y="5987234"/>
            <a:ext cx="68585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C2AF4BF-0505-BE40-AA26-6D5563E9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06" y="219218"/>
            <a:ext cx="3161944" cy="806278"/>
          </a:xfrm>
        </p:spPr>
        <p:txBody>
          <a:bodyPr numCol="1" anchor="t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200" i="0" spc="13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В НОМЕРЕ</a:t>
            </a:r>
            <a:br>
              <a:rPr lang="ru-RU" dirty="0"/>
            </a:br>
            <a:r>
              <a:rPr lang="en-US" dirty="0"/>
              <a:t>Superior</a:t>
            </a:r>
            <a:br>
              <a:rPr lang="en-US" i="0" dirty="0"/>
            </a:br>
            <a:br>
              <a:rPr lang="ru-RU" sz="1100" b="1" i="0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</a:br>
            <a:br>
              <a:rPr lang="ru-RU" sz="1100" b="1" i="0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</a:br>
            <a:endParaRPr lang="en-US" sz="1100" b="1" i="0" dirty="0">
              <a:solidFill>
                <a:schemeClr val="accent3">
                  <a:lumMod val="50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759E9BB-3F04-B943-9AD6-D96D6EB00B6D}"/>
              </a:ext>
            </a:extLst>
          </p:cNvPr>
          <p:cNvSpPr txBox="1">
            <a:spLocks/>
          </p:cNvSpPr>
          <p:nvPr/>
        </p:nvSpPr>
        <p:spPr>
          <a:xfrm>
            <a:off x="8378316" y="346369"/>
            <a:ext cx="1665408" cy="858588"/>
          </a:xfrm>
          <a:prstGeom prst="rect">
            <a:avLst/>
          </a:prstGeom>
        </p:spPr>
        <p:txBody>
          <a:bodyPr vert="horz" lIns="0" tIns="0" rIns="0" bIns="0" numCol="1" rtlCol="0" anchor="t">
            <a:noAutofit/>
          </a:bodyPr>
          <a:lstStyle>
            <a:lvl1pPr algn="l" defTabSz="6013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b="0" i="1" kern="1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en-US" sz="2400" i="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AF7AC5-14D8-401B-A600-5ED1287E63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05" y="3137947"/>
            <a:ext cx="7337239" cy="365915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4021064-F015-4153-BCEC-1F0B7DAC196C}"/>
              </a:ext>
            </a:extLst>
          </p:cNvPr>
          <p:cNvSpPr txBox="1">
            <a:spLocks/>
          </p:cNvSpPr>
          <p:nvPr/>
        </p:nvSpPr>
        <p:spPr>
          <a:xfrm>
            <a:off x="8425979" y="4509444"/>
            <a:ext cx="2126407" cy="353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b="1" cap="all" spc="120" dirty="0"/>
              <a:t>Параметры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6EC32E-4BD9-4583-939E-1589371EEE4C}"/>
              </a:ext>
            </a:extLst>
          </p:cNvPr>
          <p:cNvSpPr txBox="1">
            <a:spLocks/>
          </p:cNvSpPr>
          <p:nvPr/>
        </p:nvSpPr>
        <p:spPr>
          <a:xfrm>
            <a:off x="8425979" y="4967524"/>
            <a:ext cx="1860418" cy="14769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200" dirty="0"/>
              <a:t>24м</a:t>
            </a:r>
            <a:r>
              <a:rPr lang="ru-RU" sz="1200" baseline="30000" dirty="0"/>
              <a:t>2</a:t>
            </a:r>
            <a:r>
              <a:rPr lang="en-US" sz="1200" baseline="300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200" dirty="0"/>
              <a:t>1 Комната</a:t>
            </a:r>
            <a:endParaRPr lang="en-US" sz="12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1200" dirty="0"/>
              <a:t>Размещение:</a:t>
            </a:r>
            <a:r>
              <a:rPr lang="en-US" sz="12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200" dirty="0"/>
              <a:t>2 основных места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200" dirty="0"/>
              <a:t>2 дополнительных места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200" dirty="0"/>
          </a:p>
        </p:txBody>
      </p:sp>
      <p:pic>
        <p:nvPicPr>
          <p:cNvPr id="20" name="Picture 21">
            <a:extLst>
              <a:ext uri="{FF2B5EF4-FFF2-40B4-BE49-F238E27FC236}">
                <a16:creationId xmlns:a16="http://schemas.microsoft.com/office/drawing/2014/main" id="{9F5D8275-8BEF-4B05-80D6-C105E4ECC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522" y="5448798"/>
            <a:ext cx="270760" cy="2978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31A1B5-D149-4440-9862-B3384AA79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102" y="5455762"/>
            <a:ext cx="270760" cy="297836"/>
          </a:xfrm>
          <a:prstGeom prst="rect">
            <a:avLst/>
          </a:prstGeom>
        </p:spPr>
      </p:pic>
      <p:pic>
        <p:nvPicPr>
          <p:cNvPr id="24" name="Picture 21">
            <a:extLst>
              <a:ext uri="{FF2B5EF4-FFF2-40B4-BE49-F238E27FC236}">
                <a16:creationId xmlns:a16="http://schemas.microsoft.com/office/drawing/2014/main" id="{A1677D92-7E97-40C1-BBD5-57E9DE4EE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3744" y="5445315"/>
            <a:ext cx="270760" cy="297836"/>
          </a:xfrm>
          <a:prstGeom prst="rect">
            <a:avLst/>
          </a:prstGeom>
        </p:spPr>
      </p:pic>
      <p:pic>
        <p:nvPicPr>
          <p:cNvPr id="26" name="Picture 21">
            <a:extLst>
              <a:ext uri="{FF2B5EF4-FFF2-40B4-BE49-F238E27FC236}">
                <a16:creationId xmlns:a16="http://schemas.microsoft.com/office/drawing/2014/main" id="{89764723-A71E-40AD-B2E0-931FA8865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082" y="5437615"/>
            <a:ext cx="270760" cy="297836"/>
          </a:xfrm>
          <a:prstGeom prst="rect">
            <a:avLst/>
          </a:prstGeom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64671B41-D3A5-45AD-BE3D-96262BE76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420" y="5445315"/>
            <a:ext cx="239014" cy="2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835" y="134122"/>
            <a:ext cx="5109572" cy="113266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Информация о залах</a:t>
            </a:r>
            <a:br>
              <a:rPr lang="ru-RU" dirty="0"/>
            </a:br>
            <a:r>
              <a:rPr lang="ru-RU" sz="1400" i="0" spc="13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ДЛЯ ВСТРЕЧ</a:t>
            </a:r>
            <a:br>
              <a:rPr lang="ru-RU" dirty="0"/>
            </a:br>
            <a:br>
              <a:rPr lang="en-US" sz="3274" dirty="0">
                <a:solidFill>
                  <a:schemeClr val="tx1"/>
                </a:solidFill>
              </a:rPr>
            </a:br>
            <a:endParaRPr lang="en-US" sz="3274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239" y="5764765"/>
            <a:ext cx="2235299" cy="722496"/>
          </a:xfrm>
        </p:spPr>
        <p:txBody>
          <a:bodyPr vert="horz" lIns="0" tIns="0" rIns="0" bIns="0" rtlCol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cap="all" spc="120" dirty="0">
                <a:solidFill>
                  <a:srgbClr val="000000"/>
                </a:solidFill>
                <a:latin typeface="+mj-lt"/>
              </a:rPr>
              <a:t>Конференц-ЗАЛ </a:t>
            </a:r>
            <a:endParaRPr lang="en-GB" sz="1400" b="1" cap="all" spc="120" dirty="0">
              <a:solidFill>
                <a:srgbClr val="000000"/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spcBef>
                <a:spcPts val="650"/>
              </a:spcBef>
              <a:buNone/>
            </a:pPr>
            <a:r>
              <a:rPr lang="ru-RU" sz="1200" dirty="0"/>
              <a:t>до 200 мест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09C0487-22B7-704A-B457-E64325F8D5D7}"/>
              </a:ext>
            </a:extLst>
          </p:cNvPr>
          <p:cNvSpPr txBox="1">
            <a:spLocks/>
          </p:cNvSpPr>
          <p:nvPr/>
        </p:nvSpPr>
        <p:spPr>
          <a:xfrm>
            <a:off x="7224596" y="5764765"/>
            <a:ext cx="2194709" cy="7224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400" b="1" cap="all" spc="120" dirty="0">
                <a:solidFill>
                  <a:srgbClr val="000000"/>
                </a:solidFill>
                <a:latin typeface="+mj-lt"/>
              </a:rPr>
              <a:t>Зал совещаний</a:t>
            </a:r>
            <a:endParaRPr lang="en-GB" sz="1400" b="1" cap="all" spc="120" dirty="0">
              <a:solidFill>
                <a:srgbClr val="000000"/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200" dirty="0"/>
              <a:t>до 40 мест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F64D455-EF12-2043-953F-22EA6D346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662"/>
            <a:ext cx="10691813" cy="353935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C747279-1AE0-F741-AC39-5285DC086FD7}"/>
              </a:ext>
            </a:extLst>
          </p:cNvPr>
          <p:cNvCxnSpPr/>
          <p:nvPr/>
        </p:nvCxnSpPr>
        <p:spPr>
          <a:xfrm>
            <a:off x="5340731" y="5444690"/>
            <a:ext cx="0" cy="1097280"/>
          </a:xfrm>
          <a:prstGeom prst="line">
            <a:avLst/>
          </a:prstGeom>
          <a:ln w="15875">
            <a:solidFill>
              <a:srgbClr val="C7ACA3">
                <a:alpha val="4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29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96" y="258593"/>
            <a:ext cx="4260910" cy="1132669"/>
          </a:xfrm>
        </p:spPr>
        <p:txBody>
          <a:bodyPr anchor="t">
            <a:noAutofit/>
          </a:bodyPr>
          <a:lstStyle/>
          <a:p>
            <a:r>
              <a:rPr lang="ru-RU" sz="3600" dirty="0"/>
              <a:t>Конференц-зал</a:t>
            </a:r>
            <a:br>
              <a:rPr lang="en-US" sz="3274" dirty="0"/>
            </a:br>
            <a:endParaRPr lang="en-US" sz="3274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5307207-7398-E548-BBCC-C40F15E91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848" y="989425"/>
            <a:ext cx="7028110" cy="978661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100" dirty="0"/>
              <a:t>Вместительный и торжественный конференц-зал курорта </a:t>
            </a:r>
            <a:r>
              <a:rPr lang="en-US" sz="1100" dirty="0"/>
              <a:t>Alean Family Resort &amp; Spa Riviera 4* </a:t>
            </a:r>
            <a:r>
              <a:rPr lang="ru-RU" sz="1100" dirty="0"/>
              <a:t>станет отличной площадкой для проведения форумов, тренингов, конференций и других деловых мероприятий. Его планировка способствует эффективному общению и восприятию информации. Посадка ярусом позволяет слушателям отлично видеть и слышать спикера с любого места и проводить видеосъемку. Зал оснащен современным оборудованием, достаточным для организации мероприятий любой сложности.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296A453-DD3F-FC48-A37A-69D41AFF6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6" y="2056999"/>
            <a:ext cx="7337240" cy="3668620"/>
          </a:xfrm>
          <a:prstGeom prst="rect">
            <a:avLst/>
          </a:prstGeom>
          <a:effectLst/>
        </p:spPr>
      </p:pic>
      <p:sp>
        <p:nvSpPr>
          <p:cNvPr id="23" name="Rectangle 1">
            <a:extLst>
              <a:ext uri="{FF2B5EF4-FFF2-40B4-BE49-F238E27FC236}">
                <a16:creationId xmlns:a16="http://schemas.microsoft.com/office/drawing/2014/main" id="{23CAC38D-F933-FB49-8CAA-212815F83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3365" y="5987234"/>
            <a:ext cx="68585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8C03086-4718-1D45-8390-FA9767A30B91}"/>
              </a:ext>
            </a:extLst>
          </p:cNvPr>
          <p:cNvSpPr txBox="1">
            <a:spLocks/>
          </p:cNvSpPr>
          <p:nvPr/>
        </p:nvSpPr>
        <p:spPr>
          <a:xfrm>
            <a:off x="721896" y="6072532"/>
            <a:ext cx="4822255" cy="353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b="1" cap="all" spc="120" dirty="0"/>
              <a:t>ВАРИАНТЫ РАССАДКИ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485ABE-2194-274B-B515-AFD1972855E9}"/>
              </a:ext>
            </a:extLst>
          </p:cNvPr>
          <p:cNvSpPr txBox="1"/>
          <p:nvPr/>
        </p:nvSpPr>
        <p:spPr>
          <a:xfrm>
            <a:off x="732406" y="6370864"/>
            <a:ext cx="1040074" cy="698717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мест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802D56-4796-504E-B33E-5BC1F162C5D0}"/>
              </a:ext>
            </a:extLst>
          </p:cNvPr>
          <p:cNvSpPr txBox="1"/>
          <p:nvPr/>
        </p:nvSpPr>
        <p:spPr>
          <a:xfrm>
            <a:off x="2342824" y="6370864"/>
            <a:ext cx="1040074" cy="698717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мест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FE6A79-2E7D-C448-AF99-95B81CA0C7C7}"/>
              </a:ext>
            </a:extLst>
          </p:cNvPr>
          <p:cNvCxnSpPr>
            <a:cxnSpLocks/>
          </p:cNvCxnSpPr>
          <p:nvPr/>
        </p:nvCxnSpPr>
        <p:spPr>
          <a:xfrm>
            <a:off x="1950802" y="6530698"/>
            <a:ext cx="0" cy="552130"/>
          </a:xfrm>
          <a:prstGeom prst="line">
            <a:avLst/>
          </a:prstGeom>
          <a:ln w="15875">
            <a:solidFill>
              <a:srgbClr val="C7ACA3">
                <a:alpha val="4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784EB8-B86B-4C45-9C50-ECFA08DA669B}"/>
              </a:ext>
            </a:extLst>
          </p:cNvPr>
          <p:cNvCxnSpPr>
            <a:cxnSpLocks/>
          </p:cNvCxnSpPr>
          <p:nvPr/>
        </p:nvCxnSpPr>
        <p:spPr>
          <a:xfrm>
            <a:off x="3341941" y="6530698"/>
            <a:ext cx="0" cy="552130"/>
          </a:xfrm>
          <a:prstGeom prst="line">
            <a:avLst/>
          </a:prstGeom>
          <a:ln w="15875">
            <a:solidFill>
              <a:srgbClr val="C7ACA3">
                <a:alpha val="4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802FFE2-33DA-FA4F-BCA0-415ADFF6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638685"/>
              </p:ext>
            </p:extLst>
          </p:nvPr>
        </p:nvGraphicFramePr>
        <p:xfrm>
          <a:off x="8378316" y="2363692"/>
          <a:ext cx="1994317" cy="17750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97763">
                  <a:extLst>
                    <a:ext uri="{9D8B030D-6E8A-4147-A177-3AD203B41FA5}">
                      <a16:colId xmlns:a16="http://schemas.microsoft.com/office/drawing/2014/main" val="1592058585"/>
                    </a:ext>
                  </a:extLst>
                </a:gridCol>
                <a:gridCol w="796554">
                  <a:extLst>
                    <a:ext uri="{9D8B030D-6E8A-4147-A177-3AD203B41FA5}">
                      <a16:colId xmlns:a16="http://schemas.microsoft.com/office/drawing/2014/main" val="645427300"/>
                    </a:ext>
                  </a:extLst>
                </a:gridCol>
              </a:tblGrid>
              <a:tr h="332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Площадь </a:t>
                      </a:r>
                      <a:endParaRPr lang="ru-RU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419 м²</a:t>
                      </a:r>
                      <a:endParaRPr lang="ru-RU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799033"/>
                  </a:ext>
                </a:extLst>
              </a:tr>
              <a:tr h="332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Высота мин.</a:t>
                      </a:r>
                      <a:endParaRPr lang="ru-RU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3,12 м</a:t>
                      </a:r>
                      <a:endParaRPr lang="ru-RU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381896"/>
                  </a:ext>
                </a:extLst>
              </a:tr>
              <a:tr h="390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Высота макс.</a:t>
                      </a:r>
                      <a:endParaRPr lang="ru-RU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6,9 м</a:t>
                      </a:r>
                      <a:endParaRPr lang="ru-RU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224233"/>
                  </a:ext>
                </a:extLst>
              </a:tr>
              <a:tr h="386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Длина</a:t>
                      </a:r>
                      <a:endParaRPr lang="ru-RU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20,6м</a:t>
                      </a:r>
                      <a:endParaRPr lang="ru-RU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96177"/>
                  </a:ext>
                </a:extLst>
              </a:tr>
              <a:tr h="332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Ширина</a:t>
                      </a:r>
                      <a:endParaRPr lang="ru-RU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20 м</a:t>
                      </a:r>
                      <a:endParaRPr lang="ru-RU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510568"/>
                  </a:ext>
                </a:extLst>
              </a:tr>
            </a:tbl>
          </a:graphicData>
        </a:graphic>
      </p:graphicFrame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D193A4F-0FD6-3F4C-95EF-CC9874EB67CF}"/>
              </a:ext>
            </a:extLst>
          </p:cNvPr>
          <p:cNvSpPr txBox="1">
            <a:spLocks/>
          </p:cNvSpPr>
          <p:nvPr/>
        </p:nvSpPr>
        <p:spPr>
          <a:xfrm>
            <a:off x="8425979" y="4614718"/>
            <a:ext cx="2126407" cy="353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b="1" cap="all" spc="120" dirty="0"/>
              <a:t>Оборудование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4107D87-2211-E94E-AEA5-1295B1B91038}"/>
              </a:ext>
            </a:extLst>
          </p:cNvPr>
          <p:cNvSpPr txBox="1">
            <a:spLocks/>
          </p:cNvSpPr>
          <p:nvPr/>
        </p:nvSpPr>
        <p:spPr>
          <a:xfrm>
            <a:off x="8425979" y="2025343"/>
            <a:ext cx="2126407" cy="353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b="1" cap="all" spc="120" dirty="0"/>
              <a:t>Параметры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A17B7E7-F2ED-334C-AAD5-C0443E5AFDBF}"/>
              </a:ext>
            </a:extLst>
          </p:cNvPr>
          <p:cNvSpPr txBox="1">
            <a:spLocks/>
          </p:cNvSpPr>
          <p:nvPr/>
        </p:nvSpPr>
        <p:spPr>
          <a:xfrm>
            <a:off x="8425979" y="4946442"/>
            <a:ext cx="1946654" cy="33936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4 радиомикрофона 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shure </a:t>
            </a:r>
            <a:endParaRPr lang="ru-RU" sz="11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Президиум - 4 микрофона </a:t>
            </a:r>
          </a:p>
          <a:p>
            <a:pPr>
              <a:lnSpc>
                <a:spcPct val="100000"/>
              </a:lnSpc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Трибуна - 1 микрофон</a:t>
            </a:r>
          </a:p>
          <a:p>
            <a:pPr>
              <a:lnSpc>
                <a:spcPct val="100000"/>
              </a:lnSpc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Ноутбук, мультимедийный проектор, </a:t>
            </a:r>
            <a:r>
              <a:rPr lang="en-GB" sz="1100" dirty="0">
                <a:solidFill>
                  <a:schemeClr val="accent3">
                    <a:lumMod val="75000"/>
                  </a:schemeClr>
                </a:solidFill>
              </a:rPr>
              <a:t>DVD-</a:t>
            </a:r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плеер</a:t>
            </a:r>
          </a:p>
          <a:p>
            <a:pPr>
              <a:lnSpc>
                <a:spcPct val="100000"/>
              </a:lnSpc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Экран моторизированный 300х400 мм.</a:t>
            </a:r>
          </a:p>
          <a:p>
            <a:pPr>
              <a:lnSpc>
                <a:spcPct val="100000"/>
              </a:lnSpc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Флипчарт</a:t>
            </a:r>
          </a:p>
          <a:p>
            <a:pPr>
              <a:lnSpc>
                <a:spcPct val="100000"/>
              </a:lnSpc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ЖК-телевизор 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Sharp</a:t>
            </a:r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Акустическая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308963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96" y="258593"/>
            <a:ext cx="7656420" cy="641919"/>
          </a:xfrm>
        </p:spPr>
        <p:txBody>
          <a:bodyPr anchor="t"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Зал совещаний</a:t>
            </a:r>
            <a:br>
              <a:rPr lang="en-US" sz="3274" dirty="0">
                <a:solidFill>
                  <a:schemeClr val="tx1"/>
                </a:solidFill>
              </a:rPr>
            </a:br>
            <a:endParaRPr lang="en-US" sz="3274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5307207-7398-E548-BBCC-C40F15E91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96" y="989425"/>
            <a:ext cx="5940161" cy="978661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100" dirty="0"/>
              <a:t>Классический интерьер и техническая оснащенность зала отлично подходят для проведения конференций, семинаров, мастер-классов, тренингов и других деловых мероприятий. Удобное расположение и спокойная обстановка помещения задают рабочий ритм, повышают концентрацию и облегчают коммуникацию участников.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D4FF61-DE33-C848-BF90-E8980F915B66}"/>
              </a:ext>
            </a:extLst>
          </p:cNvPr>
          <p:cNvSpPr/>
          <p:nvPr/>
        </p:nvSpPr>
        <p:spPr>
          <a:xfrm>
            <a:off x="0" y="4288221"/>
            <a:ext cx="10691813" cy="3271454"/>
          </a:xfrm>
          <a:prstGeom prst="rect">
            <a:avLst/>
          </a:prstGeom>
          <a:solidFill>
            <a:srgbClr val="C7ACA3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296A453-DD3F-FC48-A37A-69D41AFF6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6" y="2056999"/>
            <a:ext cx="7337240" cy="3668620"/>
          </a:xfrm>
          <a:prstGeom prst="rect">
            <a:avLst/>
          </a:prstGeom>
          <a:effectLst/>
        </p:spPr>
      </p:pic>
      <p:sp>
        <p:nvSpPr>
          <p:cNvPr id="23" name="Rectangle 1">
            <a:extLst>
              <a:ext uri="{FF2B5EF4-FFF2-40B4-BE49-F238E27FC236}">
                <a16:creationId xmlns:a16="http://schemas.microsoft.com/office/drawing/2014/main" id="{23CAC38D-F933-FB49-8CAA-212815F83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3365" y="5987234"/>
            <a:ext cx="68585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8C03086-4718-1D45-8390-FA9767A30B91}"/>
              </a:ext>
            </a:extLst>
          </p:cNvPr>
          <p:cNvSpPr txBox="1">
            <a:spLocks/>
          </p:cNvSpPr>
          <p:nvPr/>
        </p:nvSpPr>
        <p:spPr>
          <a:xfrm>
            <a:off x="721896" y="6072532"/>
            <a:ext cx="4822255" cy="353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b="1" cap="all" spc="120" dirty="0"/>
              <a:t>ВАРИАНТЫ РАССАДКИ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4276002-278E-A04A-B31E-51CE2E42C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39160"/>
              </p:ext>
            </p:extLst>
          </p:nvPr>
        </p:nvGraphicFramePr>
        <p:xfrm>
          <a:off x="8378316" y="2363692"/>
          <a:ext cx="1994317" cy="17750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95532">
                  <a:extLst>
                    <a:ext uri="{9D8B030D-6E8A-4147-A177-3AD203B41FA5}">
                      <a16:colId xmlns:a16="http://schemas.microsoft.com/office/drawing/2014/main" val="1592058585"/>
                    </a:ext>
                  </a:extLst>
                </a:gridCol>
                <a:gridCol w="798785">
                  <a:extLst>
                    <a:ext uri="{9D8B030D-6E8A-4147-A177-3AD203B41FA5}">
                      <a16:colId xmlns:a16="http://schemas.microsoft.com/office/drawing/2014/main" val="645427300"/>
                    </a:ext>
                  </a:extLst>
                </a:gridCol>
              </a:tblGrid>
              <a:tr h="332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Площадь </a:t>
                      </a:r>
                      <a:endParaRPr lang="ru-RU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м²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799033"/>
                  </a:ext>
                </a:extLst>
              </a:tr>
              <a:tr h="332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Высота мин.</a:t>
                      </a:r>
                      <a:endParaRPr lang="ru-RU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3,12 м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381896"/>
                  </a:ext>
                </a:extLst>
              </a:tr>
              <a:tr h="390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Высота макс.</a:t>
                      </a:r>
                      <a:endParaRPr lang="ru-RU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3,12 м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224233"/>
                  </a:ext>
                </a:extLst>
              </a:tr>
              <a:tr h="386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Длина</a:t>
                      </a:r>
                      <a:endParaRPr lang="ru-RU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 м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96177"/>
                  </a:ext>
                </a:extLst>
              </a:tr>
              <a:tr h="332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Ширина</a:t>
                      </a:r>
                      <a:endParaRPr lang="ru-RU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 м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510568"/>
                  </a:ext>
                </a:extLst>
              </a:tr>
            </a:tbl>
          </a:graphicData>
        </a:graphic>
      </p:graphicFrame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B0CE9D4-7721-5345-994F-9EBAA427B226}"/>
              </a:ext>
            </a:extLst>
          </p:cNvPr>
          <p:cNvSpPr txBox="1">
            <a:spLocks/>
          </p:cNvSpPr>
          <p:nvPr/>
        </p:nvSpPr>
        <p:spPr>
          <a:xfrm>
            <a:off x="8425979" y="4614718"/>
            <a:ext cx="2126407" cy="353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b="1" cap="all" spc="120" dirty="0"/>
              <a:t>Оборудование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C8E7D64-F4C7-1B4D-93BB-F0D25C322197}"/>
              </a:ext>
            </a:extLst>
          </p:cNvPr>
          <p:cNvSpPr txBox="1">
            <a:spLocks/>
          </p:cNvSpPr>
          <p:nvPr/>
        </p:nvSpPr>
        <p:spPr>
          <a:xfrm>
            <a:off x="8425979" y="2025343"/>
            <a:ext cx="2126407" cy="353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b="1" cap="all" spc="120" dirty="0"/>
              <a:t>Параметры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14700F8-CCB0-BB4E-9234-4D903BC5DD9A}"/>
              </a:ext>
            </a:extLst>
          </p:cNvPr>
          <p:cNvSpPr txBox="1">
            <a:spLocks/>
          </p:cNvSpPr>
          <p:nvPr/>
        </p:nvSpPr>
        <p:spPr>
          <a:xfrm>
            <a:off x="8425979" y="4946443"/>
            <a:ext cx="1946654" cy="22352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0342" indent="-150342" algn="l" defTabSz="601365" rtl="0" eaLnBrk="1" latinLnBrk="0" hangingPunct="1">
              <a:lnSpc>
                <a:spcPct val="90000"/>
              </a:lnSpc>
              <a:spcBef>
                <a:spcPts val="65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841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1025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578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751708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Clr>
                <a:srgbClr val="C7ACA3"/>
              </a:buClr>
              <a:buFont typeface="Arial" panose="020B0604020202020204" pitchFamily="34" charset="0"/>
              <a:buChar char="•"/>
              <a:defRPr sz="1316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052392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353074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b="0" i="0" kern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1653757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4440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5123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5806" indent="-150342" algn="l" defTabSz="601365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Переносной экран, размер 200х175мм</a:t>
            </a:r>
          </a:p>
          <a:p>
            <a:pPr>
              <a:lnSpc>
                <a:spcPct val="100000"/>
              </a:lnSpc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Мультимедийный проектор</a:t>
            </a:r>
          </a:p>
          <a:p>
            <a:pPr>
              <a:lnSpc>
                <a:spcPct val="100000"/>
              </a:lnSpc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Флипчарт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56D32D-A842-194E-8FE3-430C15D1F844}"/>
              </a:ext>
            </a:extLst>
          </p:cNvPr>
          <p:cNvSpPr txBox="1"/>
          <p:nvPr/>
        </p:nvSpPr>
        <p:spPr>
          <a:xfrm>
            <a:off x="732406" y="6370864"/>
            <a:ext cx="1040074" cy="698717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мест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3F6A73-E0A8-B741-BFDF-FE4195A80CF7}"/>
              </a:ext>
            </a:extLst>
          </p:cNvPr>
          <p:cNvSpPr txBox="1"/>
          <p:nvPr/>
        </p:nvSpPr>
        <p:spPr>
          <a:xfrm>
            <a:off x="2342824" y="6370864"/>
            <a:ext cx="1040074" cy="698717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мест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53C29A-090F-CF47-9F9C-8D128C08084A}"/>
              </a:ext>
            </a:extLst>
          </p:cNvPr>
          <p:cNvSpPr txBox="1"/>
          <p:nvPr/>
        </p:nvSpPr>
        <p:spPr>
          <a:xfrm>
            <a:off x="3660347" y="6370864"/>
            <a:ext cx="1040074" cy="698717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Периметр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AEFA9B-3E7D-AB4C-8DEE-CCF5C26E51AB}"/>
              </a:ext>
            </a:extLst>
          </p:cNvPr>
          <p:cNvSpPr txBox="1"/>
          <p:nvPr/>
        </p:nvSpPr>
        <p:spPr>
          <a:xfrm>
            <a:off x="5173348" y="6370864"/>
            <a:ext cx="2885787" cy="698717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П-образная рассадка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A2B81D9-0E9C-AE49-BDCC-1B80B9BD502F}"/>
              </a:ext>
            </a:extLst>
          </p:cNvPr>
          <p:cNvCxnSpPr>
            <a:cxnSpLocks/>
          </p:cNvCxnSpPr>
          <p:nvPr/>
        </p:nvCxnSpPr>
        <p:spPr>
          <a:xfrm>
            <a:off x="1950802" y="6530698"/>
            <a:ext cx="0" cy="552130"/>
          </a:xfrm>
          <a:prstGeom prst="line">
            <a:avLst/>
          </a:prstGeom>
          <a:ln w="15875">
            <a:solidFill>
              <a:srgbClr val="C7ACA3">
                <a:alpha val="4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97652EA-6DAA-AF4C-829D-221BCE65B436}"/>
              </a:ext>
            </a:extLst>
          </p:cNvPr>
          <p:cNvCxnSpPr>
            <a:cxnSpLocks/>
          </p:cNvCxnSpPr>
          <p:nvPr/>
        </p:nvCxnSpPr>
        <p:spPr>
          <a:xfrm>
            <a:off x="3341941" y="6530698"/>
            <a:ext cx="0" cy="552130"/>
          </a:xfrm>
          <a:prstGeom prst="line">
            <a:avLst/>
          </a:prstGeom>
          <a:ln w="15875">
            <a:solidFill>
              <a:srgbClr val="C7ACA3">
                <a:alpha val="4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3849384-D631-404D-BB1E-C33DD4B8559B}"/>
              </a:ext>
            </a:extLst>
          </p:cNvPr>
          <p:cNvCxnSpPr>
            <a:cxnSpLocks/>
          </p:cNvCxnSpPr>
          <p:nvPr/>
        </p:nvCxnSpPr>
        <p:spPr>
          <a:xfrm>
            <a:off x="4850310" y="6530698"/>
            <a:ext cx="0" cy="552130"/>
          </a:xfrm>
          <a:prstGeom prst="line">
            <a:avLst/>
          </a:prstGeom>
          <a:ln w="15875">
            <a:solidFill>
              <a:srgbClr val="C7ACA3">
                <a:alpha val="4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95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55514CF-8ABB-8845-836A-BB68B3DF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383" y="219218"/>
            <a:ext cx="3161944" cy="806278"/>
          </a:xfrm>
        </p:spPr>
        <p:txBody>
          <a:bodyPr numCol="1" anchor="t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200" i="0" spc="13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МЕНЮ</a:t>
            </a:r>
            <a:br>
              <a:rPr lang="ru-RU" dirty="0"/>
            </a:br>
            <a:r>
              <a:rPr lang="ru-RU" dirty="0"/>
              <a:t>Кофе-брейк</a:t>
            </a:r>
            <a:br>
              <a:rPr lang="ru-RU" dirty="0"/>
            </a:br>
            <a:br>
              <a:rPr lang="ru-RU" sz="1200" i="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i="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34834D6-E2AB-674D-BD45-8D8098E25511}"/>
              </a:ext>
            </a:extLst>
          </p:cNvPr>
          <p:cNvCxnSpPr>
            <a:cxnSpLocks/>
          </p:cNvCxnSpPr>
          <p:nvPr/>
        </p:nvCxnSpPr>
        <p:spPr>
          <a:xfrm>
            <a:off x="8251233" y="219218"/>
            <a:ext cx="0" cy="1028468"/>
          </a:xfrm>
          <a:prstGeom prst="line">
            <a:avLst/>
          </a:prstGeom>
          <a:ln w="15875">
            <a:solidFill>
              <a:srgbClr val="C7ACA3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4F310C91-016F-8A4E-A219-1AD8FAE31E32}"/>
              </a:ext>
            </a:extLst>
          </p:cNvPr>
          <p:cNvSpPr txBox="1">
            <a:spLocks/>
          </p:cNvSpPr>
          <p:nvPr/>
        </p:nvSpPr>
        <p:spPr>
          <a:xfrm>
            <a:off x="8726278" y="346369"/>
            <a:ext cx="1665408" cy="858588"/>
          </a:xfrm>
          <a:prstGeom prst="rect">
            <a:avLst/>
          </a:prstGeom>
        </p:spPr>
        <p:txBody>
          <a:bodyPr vert="horz" lIns="0" tIns="0" rIns="0" bIns="0" numCol="1" rtlCol="0" anchor="t">
            <a:noAutofit/>
          </a:bodyPr>
          <a:lstStyle>
            <a:lvl1pPr algn="l" defTabSz="6013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b="0" i="1" kern="1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3</a:t>
            </a:r>
            <a:r>
              <a:rPr lang="ru-RU" sz="2400" dirty="0"/>
              <a:t>00 руб.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000" i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Минимум от 20 человек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en-US" sz="2400" i="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4EC376-64D6-7740-B51E-9CF48376F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656432" cy="755967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38E2BE-838E-4C40-8928-59BE8B1B2E60}"/>
              </a:ext>
            </a:extLst>
          </p:cNvPr>
          <p:cNvGraphicFramePr>
            <a:graphicFrameLocks noGrp="1"/>
          </p:cNvGraphicFramePr>
          <p:nvPr/>
        </p:nvGraphicFramePr>
        <p:xfrm>
          <a:off x="5136204" y="1344693"/>
          <a:ext cx="5047242" cy="252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1705">
                  <a:extLst>
                    <a:ext uri="{9D8B030D-6E8A-4147-A177-3AD203B41FA5}">
                      <a16:colId xmlns:a16="http://schemas.microsoft.com/office/drawing/2014/main" val="394402265"/>
                    </a:ext>
                  </a:extLst>
                </a:gridCol>
                <a:gridCol w="875537">
                  <a:extLst>
                    <a:ext uri="{9D8B030D-6E8A-4147-A177-3AD203B41FA5}">
                      <a16:colId xmlns:a16="http://schemas.microsoft.com/office/drawing/2014/main" val="3315347844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</a:rPr>
                        <a:t>Закуски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: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08853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bg1"/>
                          </a:solidFill>
                          <a:effectLst/>
                        </a:rPr>
                        <a:t>Брускетта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 с сыром и ветчиной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40 г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95315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Сэндвич с бужениной, зеленым салатом, майонезом и сыром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40 г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11872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Десерты: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77073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Ватрушка с творогом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40 г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14499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Пирожное заварное «Мадлен»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40 г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48665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Горячие и прохладительные напитки: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84283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Чай пакетированный черный, зеленый в ассортименте 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200 мл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054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Кофе черный растворимый, пакетированный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200 мл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03923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Сахар порционный 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5 г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385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33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lean_new">
  <a:themeElements>
    <a:clrScheme name="Alean_new">
      <a:dk1>
        <a:srgbClr val="333545"/>
      </a:dk1>
      <a:lt1>
        <a:srgbClr val="333545"/>
      </a:lt1>
      <a:dk2>
        <a:srgbClr val="C9DADE"/>
      </a:dk2>
      <a:lt2>
        <a:srgbClr val="E7DFD6"/>
      </a:lt2>
      <a:accent1>
        <a:srgbClr val="F04F33"/>
      </a:accent1>
      <a:accent2>
        <a:srgbClr val="4F536B"/>
      </a:accent2>
      <a:accent3>
        <a:srgbClr val="A5A5A5"/>
      </a:accent3>
      <a:accent4>
        <a:srgbClr val="DEC0B6"/>
      </a:accent4>
      <a:accent5>
        <a:srgbClr val="5B9BD5"/>
      </a:accent5>
      <a:accent6>
        <a:srgbClr val="92C5D1"/>
      </a:accent6>
      <a:hlink>
        <a:srgbClr val="3A72D7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ean_new" id="{B943EE1E-06D8-C74A-957A-4E565B7C883F}" vid="{9A13520C-D2C9-4D40-90C5-CFA2AC8634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4150</TotalTime>
  <Words>1798</Words>
  <Application>Microsoft Office PowerPoint</Application>
  <PresentationFormat>Произвольный</PresentationFormat>
  <Paragraphs>444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alean_new</vt:lpstr>
      <vt:lpstr>Презентация PowerPoint</vt:lpstr>
      <vt:lpstr>Возможности  и преимущества </vt:lpstr>
      <vt:lpstr>Награды и достижения </vt:lpstr>
      <vt:lpstr>РАЗМЕЩЕНИЕ В НОМЕРЕ Standart  </vt:lpstr>
      <vt:lpstr>РАЗМЕЩЕНИЕ В НОМЕРЕ Superior   </vt:lpstr>
      <vt:lpstr>Информация о залах ВОЗМОЖНОСТИ ДЛЯ ВСТРЕЧ  </vt:lpstr>
      <vt:lpstr>Конференц-зал </vt:lpstr>
      <vt:lpstr>Зал совещаний </vt:lpstr>
      <vt:lpstr>МЕНЮ Кофе-брейк  </vt:lpstr>
      <vt:lpstr>МЕНЮ Candy Bar</vt:lpstr>
      <vt:lpstr>МЕНЮ Банкет  </vt:lpstr>
      <vt:lpstr>МЕНЮ Фуршет  </vt:lpstr>
      <vt:lpstr>МЕНЮ Welcome drink  </vt:lpstr>
      <vt:lpstr>Банкетные залы ВОЗМОЖНОСТИ ДЛЯ ФУРШЕТОВ И БАНКЕТОВ   </vt:lpstr>
      <vt:lpstr>Банкетный зал </vt:lpstr>
      <vt:lpstr>Ресторан Riviera  Каминный зал  </vt:lpstr>
      <vt:lpstr>Арт-команда СПЕЦИАЛЬНЫЕ УСЛУГИ ДЛЯ МЕРОПРИЯТИЙ</vt:lpstr>
      <vt:lpstr>Трансферы и экскурсии СПЕЦИАЛЬНЫЕ УСЛУГИ ДЛЯ МЕРОПРИЯТИЙ</vt:lpstr>
      <vt:lpstr>Экскурсии СПЕЦИАЛЬНЫЕ УСЛУГИ ДЛЯ МЕРОПРИЯТИЙ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mice</dc:title>
  <dc:creator>Командровская Наталья Борисовна</dc:creator>
  <cp:lastModifiedBy>Саженков Андрей Александрович</cp:lastModifiedBy>
  <cp:revision>421</cp:revision>
  <dcterms:created xsi:type="dcterms:W3CDTF">2017-08-06T13:28:56Z</dcterms:created>
  <dcterms:modified xsi:type="dcterms:W3CDTF">2021-02-01T12:49:00Z</dcterms:modified>
</cp:coreProperties>
</file>